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88" r:id="rId2"/>
    <p:sldId id="266" r:id="rId3"/>
    <p:sldId id="274" r:id="rId4"/>
    <p:sldId id="275" r:id="rId5"/>
    <p:sldId id="276" r:id="rId6"/>
    <p:sldId id="277" r:id="rId7"/>
    <p:sldId id="278" r:id="rId8"/>
    <p:sldId id="280" r:id="rId9"/>
    <p:sldId id="273" r:id="rId10"/>
    <p:sldId id="279" r:id="rId11"/>
    <p:sldId id="268" r:id="rId12"/>
    <p:sldId id="283" r:id="rId13"/>
    <p:sldId id="284" r:id="rId14"/>
    <p:sldId id="270" r:id="rId15"/>
    <p:sldId id="281" r:id="rId16"/>
    <p:sldId id="269" r:id="rId17"/>
    <p:sldId id="285" r:id="rId18"/>
    <p:sldId id="290" r:id="rId19"/>
    <p:sldId id="291" r:id="rId20"/>
    <p:sldId id="286" r:id="rId21"/>
    <p:sldId id="287" r:id="rId22"/>
    <p:sldId id="271" r:id="rId23"/>
    <p:sldId id="257" r:id="rId24"/>
    <p:sldId id="259"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040EB-4E4A-78EB-57E1-ABAD5A4F9851}" v="1018" dt="2023-07-18T10:14:30.867"/>
    <p1510:client id="{42C249D7-FB1E-5EEA-F80E-30AB3253C3A5}" v="545" dt="2023-07-24T09:43:39.596"/>
    <p1510:client id="{8FA28F4E-F912-083F-8D62-8C2A5ABB1E0C}" v="1017" dt="2023-07-24T12:32:50.943"/>
    <p1510:client id="{ADC98990-C22F-16CD-7FEC-86B81B250C1B}" v="1455" dt="2023-07-16T09:41:08.536"/>
    <p1510:client id="{B91C6515-8BB4-32EA-1C7E-F9CAF9EE2F42}" v="13" dt="2023-08-03T16:21:16.513"/>
    <p1510:client id="{C415F8FF-F3A1-91F2-53B0-80C63CF79B21}" v="1134" dt="2023-07-24T13:57:00.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7585AC8-B5D6-4E8A-8140-BDDCDF67AA7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1442D79-77F2-4876-B19D-47386EA0C0BE}">
      <dgm:prSet/>
      <dgm:spPr/>
      <dgm:t>
        <a:bodyPr/>
        <a:lstStyle/>
        <a:p>
          <a:r>
            <a:rPr lang="en-US" dirty="0"/>
            <a:t>In order to record the data we need to operate the motor at different frequency from time to time, that is being done by VFD.</a:t>
          </a:r>
        </a:p>
      </dgm:t>
    </dgm:pt>
    <dgm:pt modelId="{7DCCF856-6377-4073-A454-06CDC101A5D2}" type="parTrans" cxnId="{71DA9DAE-EBF1-48B9-AB22-B8AAD6421992}">
      <dgm:prSet/>
      <dgm:spPr/>
      <dgm:t>
        <a:bodyPr/>
        <a:lstStyle/>
        <a:p>
          <a:endParaRPr lang="en-US"/>
        </a:p>
      </dgm:t>
    </dgm:pt>
    <dgm:pt modelId="{D52201E5-88A8-4B52-8F08-4B200D39106F}" type="sibTrans" cxnId="{71DA9DAE-EBF1-48B9-AB22-B8AAD6421992}">
      <dgm:prSet/>
      <dgm:spPr/>
      <dgm:t>
        <a:bodyPr/>
        <a:lstStyle/>
        <a:p>
          <a:endParaRPr lang="en-US"/>
        </a:p>
      </dgm:t>
    </dgm:pt>
    <dgm:pt modelId="{507BEC11-A50B-43A2-AD92-6C9F8607FB1B}">
      <dgm:prSet/>
      <dgm:spPr/>
      <dgm:t>
        <a:bodyPr/>
        <a:lstStyle/>
        <a:p>
          <a:r>
            <a:rPr lang="en-US" dirty="0"/>
            <a:t>To record the minute displacements of the object placed in the flow we need high frequency Laser Sensors.</a:t>
          </a:r>
        </a:p>
      </dgm:t>
    </dgm:pt>
    <dgm:pt modelId="{0BF60BD0-4208-44B3-AC48-A4B48A084C33}" type="parTrans" cxnId="{22631FF6-EC94-4C8D-8DFB-02AE5F27E37F}">
      <dgm:prSet/>
      <dgm:spPr/>
      <dgm:t>
        <a:bodyPr/>
        <a:lstStyle/>
        <a:p>
          <a:endParaRPr lang="en-US"/>
        </a:p>
      </dgm:t>
    </dgm:pt>
    <dgm:pt modelId="{2A2E2539-D7A5-4850-9635-2BDE8E241357}" type="sibTrans" cxnId="{22631FF6-EC94-4C8D-8DFB-02AE5F27E37F}">
      <dgm:prSet/>
      <dgm:spPr/>
      <dgm:t>
        <a:bodyPr/>
        <a:lstStyle/>
        <a:p>
          <a:endParaRPr lang="en-US"/>
        </a:p>
      </dgm:t>
    </dgm:pt>
    <dgm:pt modelId="{51F22674-20D8-4BEC-A8DC-81A6F91B3CC1}">
      <dgm:prSet/>
      <dgm:spPr/>
      <dgm:t>
        <a:bodyPr/>
        <a:lstStyle/>
        <a:p>
          <a:r>
            <a:rPr lang="en-US" dirty="0"/>
            <a:t>These sensors are being operated by its software ILD 1420 Tool where we can record the data by a single press.</a:t>
          </a:r>
        </a:p>
      </dgm:t>
    </dgm:pt>
    <dgm:pt modelId="{C01B0B5E-2383-4164-AA23-02E208AAB3E6}" type="parTrans" cxnId="{DDB13D6A-CEDF-4C31-930B-60019D3D89D3}">
      <dgm:prSet/>
      <dgm:spPr/>
      <dgm:t>
        <a:bodyPr/>
        <a:lstStyle/>
        <a:p>
          <a:endParaRPr lang="en-US"/>
        </a:p>
      </dgm:t>
    </dgm:pt>
    <dgm:pt modelId="{5A84E0F1-B21A-46A4-8653-FBFB36B715DB}" type="sibTrans" cxnId="{DDB13D6A-CEDF-4C31-930B-60019D3D89D3}">
      <dgm:prSet/>
      <dgm:spPr/>
      <dgm:t>
        <a:bodyPr/>
        <a:lstStyle/>
        <a:p>
          <a:endParaRPr lang="en-US"/>
        </a:p>
      </dgm:t>
    </dgm:pt>
    <dgm:pt modelId="{93BFC3C8-CCAC-4859-9835-3E159A18C589}">
      <dgm:prSet/>
      <dgm:spPr/>
      <dgm:t>
        <a:bodyPr/>
        <a:lstStyle/>
        <a:p>
          <a:r>
            <a:rPr lang="en-US" dirty="0"/>
            <a:t>Since recording data is a manual task from software, it is convenient to automate it.</a:t>
          </a:r>
        </a:p>
      </dgm:t>
    </dgm:pt>
    <dgm:pt modelId="{C494D464-2857-4A05-80C5-266526544BF4}" type="parTrans" cxnId="{9C018076-A7A3-458E-BEF6-315ABCF6130C}">
      <dgm:prSet/>
      <dgm:spPr/>
      <dgm:t>
        <a:bodyPr/>
        <a:lstStyle/>
        <a:p>
          <a:endParaRPr lang="en-US"/>
        </a:p>
      </dgm:t>
    </dgm:pt>
    <dgm:pt modelId="{259FB306-CFFF-43D5-B8E8-21D88797283B}" type="sibTrans" cxnId="{9C018076-A7A3-458E-BEF6-315ABCF6130C}">
      <dgm:prSet/>
      <dgm:spPr/>
      <dgm:t>
        <a:bodyPr/>
        <a:lstStyle/>
        <a:p>
          <a:endParaRPr lang="en-US"/>
        </a:p>
      </dgm:t>
    </dgm:pt>
    <dgm:pt modelId="{64E66F01-B598-4D83-8493-FC623184B842}" type="pres">
      <dgm:prSet presAssocID="{97585AC8-B5D6-4E8A-8140-BDDCDF67AA7B}" presName="root" presStyleCnt="0">
        <dgm:presLayoutVars>
          <dgm:dir/>
          <dgm:resizeHandles val="exact"/>
        </dgm:presLayoutVars>
      </dgm:prSet>
      <dgm:spPr/>
    </dgm:pt>
    <dgm:pt modelId="{1B4D13D9-1BF1-4337-9AD1-8574F780709F}" type="pres">
      <dgm:prSet presAssocID="{B1442D79-77F2-4876-B19D-47386EA0C0BE}" presName="compNode" presStyleCnt="0"/>
      <dgm:spPr/>
    </dgm:pt>
    <dgm:pt modelId="{CD39D15B-EF8B-43DC-BE9F-63DE426CB4EB}" type="pres">
      <dgm:prSet presAssocID="{B1442D79-77F2-4876-B19D-47386EA0C0BE}" presName="bgRect" presStyleLbl="bgShp" presStyleIdx="0" presStyleCnt="4"/>
      <dgm:spPr/>
    </dgm:pt>
    <dgm:pt modelId="{098506FA-6DA4-426B-8218-04D528DB61B2}" type="pres">
      <dgm:prSet presAssocID="{B1442D79-77F2-4876-B19D-47386EA0C0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B2FCA21E-8BAD-4788-9847-EEF93147D2F2}" type="pres">
      <dgm:prSet presAssocID="{B1442D79-77F2-4876-B19D-47386EA0C0BE}" presName="spaceRect" presStyleCnt="0"/>
      <dgm:spPr/>
    </dgm:pt>
    <dgm:pt modelId="{3830AEC0-94D8-4B3C-956B-246F9909AE0C}" type="pres">
      <dgm:prSet presAssocID="{B1442D79-77F2-4876-B19D-47386EA0C0BE}" presName="parTx" presStyleLbl="revTx" presStyleIdx="0" presStyleCnt="4">
        <dgm:presLayoutVars>
          <dgm:chMax val="0"/>
          <dgm:chPref val="0"/>
        </dgm:presLayoutVars>
      </dgm:prSet>
      <dgm:spPr/>
    </dgm:pt>
    <dgm:pt modelId="{254AE30B-C4C5-4AA6-BCAA-345DE318BE57}" type="pres">
      <dgm:prSet presAssocID="{D52201E5-88A8-4B52-8F08-4B200D39106F}" presName="sibTrans" presStyleCnt="0"/>
      <dgm:spPr/>
    </dgm:pt>
    <dgm:pt modelId="{E5B9C225-031B-4AFE-AC79-117B7C2E8214}" type="pres">
      <dgm:prSet presAssocID="{507BEC11-A50B-43A2-AD92-6C9F8607FB1B}" presName="compNode" presStyleCnt="0"/>
      <dgm:spPr/>
    </dgm:pt>
    <dgm:pt modelId="{3153211B-0095-4F21-AE86-07AD9B5DE63F}" type="pres">
      <dgm:prSet presAssocID="{507BEC11-A50B-43A2-AD92-6C9F8607FB1B}" presName="bgRect" presStyleLbl="bgShp" presStyleIdx="1" presStyleCnt="4"/>
      <dgm:spPr/>
    </dgm:pt>
    <dgm:pt modelId="{5949DE14-6206-4418-907C-77254C6B29F8}" type="pres">
      <dgm:prSet presAssocID="{507BEC11-A50B-43A2-AD92-6C9F8607FB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1F37806-7658-4D8E-901B-F391DB901EF2}" type="pres">
      <dgm:prSet presAssocID="{507BEC11-A50B-43A2-AD92-6C9F8607FB1B}" presName="spaceRect" presStyleCnt="0"/>
      <dgm:spPr/>
    </dgm:pt>
    <dgm:pt modelId="{230EB92D-3F68-4EEF-B0C6-7567670E4C55}" type="pres">
      <dgm:prSet presAssocID="{507BEC11-A50B-43A2-AD92-6C9F8607FB1B}" presName="parTx" presStyleLbl="revTx" presStyleIdx="1" presStyleCnt="4">
        <dgm:presLayoutVars>
          <dgm:chMax val="0"/>
          <dgm:chPref val="0"/>
        </dgm:presLayoutVars>
      </dgm:prSet>
      <dgm:spPr/>
    </dgm:pt>
    <dgm:pt modelId="{FC1818BF-70EE-4EAA-8424-1D91BE1DA0A7}" type="pres">
      <dgm:prSet presAssocID="{2A2E2539-D7A5-4850-9635-2BDE8E241357}" presName="sibTrans" presStyleCnt="0"/>
      <dgm:spPr/>
    </dgm:pt>
    <dgm:pt modelId="{75B0F942-10FE-491F-BF5A-9B9E3EDEB128}" type="pres">
      <dgm:prSet presAssocID="{51F22674-20D8-4BEC-A8DC-81A6F91B3CC1}" presName="compNode" presStyleCnt="0"/>
      <dgm:spPr/>
    </dgm:pt>
    <dgm:pt modelId="{E786C4D3-B068-4147-83B1-BC711CEC0A85}" type="pres">
      <dgm:prSet presAssocID="{51F22674-20D8-4BEC-A8DC-81A6F91B3CC1}" presName="bgRect" presStyleLbl="bgShp" presStyleIdx="2" presStyleCnt="4"/>
      <dgm:spPr/>
    </dgm:pt>
    <dgm:pt modelId="{47188B3E-AAD2-45A1-9311-4723E747061B}" type="pres">
      <dgm:prSet presAssocID="{51F22674-20D8-4BEC-A8DC-81A6F91B3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E43908D-25EF-4C0C-9EB4-A93C38E31351}" type="pres">
      <dgm:prSet presAssocID="{51F22674-20D8-4BEC-A8DC-81A6F91B3CC1}" presName="spaceRect" presStyleCnt="0"/>
      <dgm:spPr/>
    </dgm:pt>
    <dgm:pt modelId="{8CDEC0B3-D9CA-4184-BC06-3896F89E6728}" type="pres">
      <dgm:prSet presAssocID="{51F22674-20D8-4BEC-A8DC-81A6F91B3CC1}" presName="parTx" presStyleLbl="revTx" presStyleIdx="2" presStyleCnt="4">
        <dgm:presLayoutVars>
          <dgm:chMax val="0"/>
          <dgm:chPref val="0"/>
        </dgm:presLayoutVars>
      </dgm:prSet>
      <dgm:spPr/>
    </dgm:pt>
    <dgm:pt modelId="{666079BC-9778-4DB8-BA2D-0429313FBF14}" type="pres">
      <dgm:prSet presAssocID="{5A84E0F1-B21A-46A4-8653-FBFB36B715DB}" presName="sibTrans" presStyleCnt="0"/>
      <dgm:spPr/>
    </dgm:pt>
    <dgm:pt modelId="{650C277C-74E1-49C6-8BCA-0F93376C0B8F}" type="pres">
      <dgm:prSet presAssocID="{93BFC3C8-CCAC-4859-9835-3E159A18C589}" presName="compNode" presStyleCnt="0"/>
      <dgm:spPr/>
    </dgm:pt>
    <dgm:pt modelId="{84798F08-07E1-495F-BB2E-898C71A92661}" type="pres">
      <dgm:prSet presAssocID="{93BFC3C8-CCAC-4859-9835-3E159A18C589}" presName="bgRect" presStyleLbl="bgShp" presStyleIdx="3" presStyleCnt="4"/>
      <dgm:spPr/>
    </dgm:pt>
    <dgm:pt modelId="{2A2554E4-6113-4C25-847F-E657DFA83A91}" type="pres">
      <dgm:prSet presAssocID="{93BFC3C8-CCAC-4859-9835-3E159A18C5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99CB377-587A-4CEA-A76E-8736041FB171}" type="pres">
      <dgm:prSet presAssocID="{93BFC3C8-CCAC-4859-9835-3E159A18C589}" presName="spaceRect" presStyleCnt="0"/>
      <dgm:spPr/>
    </dgm:pt>
    <dgm:pt modelId="{635ACB17-DCCB-45E7-ACD1-2F2A77A44AD8}" type="pres">
      <dgm:prSet presAssocID="{93BFC3C8-CCAC-4859-9835-3E159A18C589}" presName="parTx" presStyleLbl="revTx" presStyleIdx="3" presStyleCnt="4">
        <dgm:presLayoutVars>
          <dgm:chMax val="0"/>
          <dgm:chPref val="0"/>
        </dgm:presLayoutVars>
      </dgm:prSet>
      <dgm:spPr/>
    </dgm:pt>
  </dgm:ptLst>
  <dgm:cxnLst>
    <dgm:cxn modelId="{59C2AB38-6982-430A-A5E9-3F75A5E71A8F}" type="presOf" srcId="{93BFC3C8-CCAC-4859-9835-3E159A18C589}" destId="{635ACB17-DCCB-45E7-ACD1-2F2A77A44AD8}" srcOrd="0" destOrd="0" presId="urn:microsoft.com/office/officeart/2018/2/layout/IconVerticalSolidList"/>
    <dgm:cxn modelId="{BC6D8348-9A5F-4C35-BA6D-72813CF3EF11}" type="presOf" srcId="{51F22674-20D8-4BEC-A8DC-81A6F91B3CC1}" destId="{8CDEC0B3-D9CA-4184-BC06-3896F89E6728}" srcOrd="0" destOrd="0" presId="urn:microsoft.com/office/officeart/2018/2/layout/IconVerticalSolidList"/>
    <dgm:cxn modelId="{DDB13D6A-CEDF-4C31-930B-60019D3D89D3}" srcId="{97585AC8-B5D6-4E8A-8140-BDDCDF67AA7B}" destId="{51F22674-20D8-4BEC-A8DC-81A6F91B3CC1}" srcOrd="2" destOrd="0" parTransId="{C01B0B5E-2383-4164-AA23-02E208AAB3E6}" sibTransId="{5A84E0F1-B21A-46A4-8653-FBFB36B715DB}"/>
    <dgm:cxn modelId="{3CD3E26D-28B7-4976-97C3-54F9350D6544}" type="presOf" srcId="{97585AC8-B5D6-4E8A-8140-BDDCDF67AA7B}" destId="{64E66F01-B598-4D83-8493-FC623184B842}" srcOrd="0" destOrd="0" presId="urn:microsoft.com/office/officeart/2018/2/layout/IconVerticalSolidList"/>
    <dgm:cxn modelId="{9C018076-A7A3-458E-BEF6-315ABCF6130C}" srcId="{97585AC8-B5D6-4E8A-8140-BDDCDF67AA7B}" destId="{93BFC3C8-CCAC-4859-9835-3E159A18C589}" srcOrd="3" destOrd="0" parTransId="{C494D464-2857-4A05-80C5-266526544BF4}" sibTransId="{259FB306-CFFF-43D5-B8E8-21D88797283B}"/>
    <dgm:cxn modelId="{D0E58958-E11B-4664-AE26-42087481116D}" type="presOf" srcId="{B1442D79-77F2-4876-B19D-47386EA0C0BE}" destId="{3830AEC0-94D8-4B3C-956B-246F9909AE0C}" srcOrd="0" destOrd="0" presId="urn:microsoft.com/office/officeart/2018/2/layout/IconVerticalSolidList"/>
    <dgm:cxn modelId="{71DA9DAE-EBF1-48B9-AB22-B8AAD6421992}" srcId="{97585AC8-B5D6-4E8A-8140-BDDCDF67AA7B}" destId="{B1442D79-77F2-4876-B19D-47386EA0C0BE}" srcOrd="0" destOrd="0" parTransId="{7DCCF856-6377-4073-A454-06CDC101A5D2}" sibTransId="{D52201E5-88A8-4B52-8F08-4B200D39106F}"/>
    <dgm:cxn modelId="{1294F7C4-81EF-444B-91AA-6E29B12D3AA9}" type="presOf" srcId="{507BEC11-A50B-43A2-AD92-6C9F8607FB1B}" destId="{230EB92D-3F68-4EEF-B0C6-7567670E4C55}" srcOrd="0" destOrd="0" presId="urn:microsoft.com/office/officeart/2018/2/layout/IconVerticalSolidList"/>
    <dgm:cxn modelId="{22631FF6-EC94-4C8D-8DFB-02AE5F27E37F}" srcId="{97585AC8-B5D6-4E8A-8140-BDDCDF67AA7B}" destId="{507BEC11-A50B-43A2-AD92-6C9F8607FB1B}" srcOrd="1" destOrd="0" parTransId="{0BF60BD0-4208-44B3-AC48-A4B48A084C33}" sibTransId="{2A2E2539-D7A5-4850-9635-2BDE8E241357}"/>
    <dgm:cxn modelId="{9C6CD5D0-9BB3-4655-8402-A507B148D661}" type="presParOf" srcId="{64E66F01-B598-4D83-8493-FC623184B842}" destId="{1B4D13D9-1BF1-4337-9AD1-8574F780709F}" srcOrd="0" destOrd="0" presId="urn:microsoft.com/office/officeart/2018/2/layout/IconVerticalSolidList"/>
    <dgm:cxn modelId="{09AA0970-44BC-4243-B2C1-83742D71D5AD}" type="presParOf" srcId="{1B4D13D9-1BF1-4337-9AD1-8574F780709F}" destId="{CD39D15B-EF8B-43DC-BE9F-63DE426CB4EB}" srcOrd="0" destOrd="0" presId="urn:microsoft.com/office/officeart/2018/2/layout/IconVerticalSolidList"/>
    <dgm:cxn modelId="{32295B67-78B5-4585-8993-15C27DD2AD8E}" type="presParOf" srcId="{1B4D13D9-1BF1-4337-9AD1-8574F780709F}" destId="{098506FA-6DA4-426B-8218-04D528DB61B2}" srcOrd="1" destOrd="0" presId="urn:microsoft.com/office/officeart/2018/2/layout/IconVerticalSolidList"/>
    <dgm:cxn modelId="{E9F77E48-23B9-4C14-8384-EDA36838DF41}" type="presParOf" srcId="{1B4D13D9-1BF1-4337-9AD1-8574F780709F}" destId="{B2FCA21E-8BAD-4788-9847-EEF93147D2F2}" srcOrd="2" destOrd="0" presId="urn:microsoft.com/office/officeart/2018/2/layout/IconVerticalSolidList"/>
    <dgm:cxn modelId="{A4CFC414-B9B8-4EA8-9334-7BCAF96CBB7D}" type="presParOf" srcId="{1B4D13D9-1BF1-4337-9AD1-8574F780709F}" destId="{3830AEC0-94D8-4B3C-956B-246F9909AE0C}" srcOrd="3" destOrd="0" presId="urn:microsoft.com/office/officeart/2018/2/layout/IconVerticalSolidList"/>
    <dgm:cxn modelId="{0D2EE4BF-E682-46C0-ABDF-BEC4FBE81C48}" type="presParOf" srcId="{64E66F01-B598-4D83-8493-FC623184B842}" destId="{254AE30B-C4C5-4AA6-BCAA-345DE318BE57}" srcOrd="1" destOrd="0" presId="urn:microsoft.com/office/officeart/2018/2/layout/IconVerticalSolidList"/>
    <dgm:cxn modelId="{C5EE1BB1-2709-4C5E-93B9-73E4F093F3AF}" type="presParOf" srcId="{64E66F01-B598-4D83-8493-FC623184B842}" destId="{E5B9C225-031B-4AFE-AC79-117B7C2E8214}" srcOrd="2" destOrd="0" presId="urn:microsoft.com/office/officeart/2018/2/layout/IconVerticalSolidList"/>
    <dgm:cxn modelId="{F1C350AC-B9CA-4A2B-B37D-BF5D25EE265C}" type="presParOf" srcId="{E5B9C225-031B-4AFE-AC79-117B7C2E8214}" destId="{3153211B-0095-4F21-AE86-07AD9B5DE63F}" srcOrd="0" destOrd="0" presId="urn:microsoft.com/office/officeart/2018/2/layout/IconVerticalSolidList"/>
    <dgm:cxn modelId="{23E410C2-B301-43E9-BDBA-5E270204A2C5}" type="presParOf" srcId="{E5B9C225-031B-4AFE-AC79-117B7C2E8214}" destId="{5949DE14-6206-4418-907C-77254C6B29F8}" srcOrd="1" destOrd="0" presId="urn:microsoft.com/office/officeart/2018/2/layout/IconVerticalSolidList"/>
    <dgm:cxn modelId="{A4031201-B995-4CCD-8EC0-1AA90D975641}" type="presParOf" srcId="{E5B9C225-031B-4AFE-AC79-117B7C2E8214}" destId="{61F37806-7658-4D8E-901B-F391DB901EF2}" srcOrd="2" destOrd="0" presId="urn:microsoft.com/office/officeart/2018/2/layout/IconVerticalSolidList"/>
    <dgm:cxn modelId="{187E4FCA-DA40-4BB5-B158-2EE787818953}" type="presParOf" srcId="{E5B9C225-031B-4AFE-AC79-117B7C2E8214}" destId="{230EB92D-3F68-4EEF-B0C6-7567670E4C55}" srcOrd="3" destOrd="0" presId="urn:microsoft.com/office/officeart/2018/2/layout/IconVerticalSolidList"/>
    <dgm:cxn modelId="{1B2EE39A-98D0-44A2-BF5F-548D4C82800E}" type="presParOf" srcId="{64E66F01-B598-4D83-8493-FC623184B842}" destId="{FC1818BF-70EE-4EAA-8424-1D91BE1DA0A7}" srcOrd="3" destOrd="0" presId="urn:microsoft.com/office/officeart/2018/2/layout/IconVerticalSolidList"/>
    <dgm:cxn modelId="{ACE189D2-E538-4E23-94FE-5901A2519D0C}" type="presParOf" srcId="{64E66F01-B598-4D83-8493-FC623184B842}" destId="{75B0F942-10FE-491F-BF5A-9B9E3EDEB128}" srcOrd="4" destOrd="0" presId="urn:microsoft.com/office/officeart/2018/2/layout/IconVerticalSolidList"/>
    <dgm:cxn modelId="{670CFFA6-F048-4BB7-A79F-B12684919863}" type="presParOf" srcId="{75B0F942-10FE-491F-BF5A-9B9E3EDEB128}" destId="{E786C4D3-B068-4147-83B1-BC711CEC0A85}" srcOrd="0" destOrd="0" presId="urn:microsoft.com/office/officeart/2018/2/layout/IconVerticalSolidList"/>
    <dgm:cxn modelId="{9E52DE3C-3336-4AA1-8716-C4F9D23A6506}" type="presParOf" srcId="{75B0F942-10FE-491F-BF5A-9B9E3EDEB128}" destId="{47188B3E-AAD2-45A1-9311-4723E747061B}" srcOrd="1" destOrd="0" presId="urn:microsoft.com/office/officeart/2018/2/layout/IconVerticalSolidList"/>
    <dgm:cxn modelId="{26B013DA-BA4A-400F-AC29-8085E6A69A96}" type="presParOf" srcId="{75B0F942-10FE-491F-BF5A-9B9E3EDEB128}" destId="{5E43908D-25EF-4C0C-9EB4-A93C38E31351}" srcOrd="2" destOrd="0" presId="urn:microsoft.com/office/officeart/2018/2/layout/IconVerticalSolidList"/>
    <dgm:cxn modelId="{50025E4F-6AFF-47EF-AA16-FC17C598FA6D}" type="presParOf" srcId="{75B0F942-10FE-491F-BF5A-9B9E3EDEB128}" destId="{8CDEC0B3-D9CA-4184-BC06-3896F89E6728}" srcOrd="3" destOrd="0" presId="urn:microsoft.com/office/officeart/2018/2/layout/IconVerticalSolidList"/>
    <dgm:cxn modelId="{05494549-994A-48F3-BCC1-4C9FC5EFD68E}" type="presParOf" srcId="{64E66F01-B598-4D83-8493-FC623184B842}" destId="{666079BC-9778-4DB8-BA2D-0429313FBF14}" srcOrd="5" destOrd="0" presId="urn:microsoft.com/office/officeart/2018/2/layout/IconVerticalSolidList"/>
    <dgm:cxn modelId="{994E7BB7-19D9-47A4-9964-D9FBA9AFC5FE}" type="presParOf" srcId="{64E66F01-B598-4D83-8493-FC623184B842}" destId="{650C277C-74E1-49C6-8BCA-0F93376C0B8F}" srcOrd="6" destOrd="0" presId="urn:microsoft.com/office/officeart/2018/2/layout/IconVerticalSolidList"/>
    <dgm:cxn modelId="{B65F6D22-FC50-4D97-82E6-D4004CFD2368}" type="presParOf" srcId="{650C277C-74E1-49C6-8BCA-0F93376C0B8F}" destId="{84798F08-07E1-495F-BB2E-898C71A92661}" srcOrd="0" destOrd="0" presId="urn:microsoft.com/office/officeart/2018/2/layout/IconVerticalSolidList"/>
    <dgm:cxn modelId="{03C5CEF6-BA99-4A69-AAEC-DF5566CF042E}" type="presParOf" srcId="{650C277C-74E1-49C6-8BCA-0F93376C0B8F}" destId="{2A2554E4-6113-4C25-847F-E657DFA83A91}" srcOrd="1" destOrd="0" presId="urn:microsoft.com/office/officeart/2018/2/layout/IconVerticalSolidList"/>
    <dgm:cxn modelId="{88A226DA-A291-48F4-A8F3-BFAEBADE7625}" type="presParOf" srcId="{650C277C-74E1-49C6-8BCA-0F93376C0B8F}" destId="{A99CB377-587A-4CEA-A76E-8736041FB171}" srcOrd="2" destOrd="0" presId="urn:microsoft.com/office/officeart/2018/2/layout/IconVerticalSolidList"/>
    <dgm:cxn modelId="{DA823E73-9235-4575-AF24-205396DADABF}" type="presParOf" srcId="{650C277C-74E1-49C6-8BCA-0F93376C0B8F}" destId="{635ACB17-DCCB-45E7-ACD1-2F2A77A44A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D15B-EF8B-43DC-BE9F-63DE426CB4EB}">
      <dsp:nvSpPr>
        <dsp:cNvPr id="0" name=""/>
        <dsp:cNvSpPr/>
      </dsp:nvSpPr>
      <dsp:spPr>
        <a:xfrm>
          <a:off x="0" y="2178"/>
          <a:ext cx="5914209" cy="11040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506FA-6DA4-426B-8218-04D528DB61B2}">
      <dsp:nvSpPr>
        <dsp:cNvPr id="0" name=""/>
        <dsp:cNvSpPr/>
      </dsp:nvSpPr>
      <dsp:spPr>
        <a:xfrm>
          <a:off x="333979" y="250592"/>
          <a:ext cx="607234" cy="6072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30AEC0-94D8-4B3C-956B-246F9909AE0C}">
      <dsp:nvSpPr>
        <dsp:cNvPr id="0" name=""/>
        <dsp:cNvSpPr/>
      </dsp:nvSpPr>
      <dsp:spPr>
        <a:xfrm>
          <a:off x="1275192" y="2178"/>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dirty="0"/>
            <a:t>In order to record the data we need to operate the motor at different frequency from time to time, that is being done by VFD.</a:t>
          </a:r>
        </a:p>
      </dsp:txBody>
      <dsp:txXfrm>
        <a:off x="1275192" y="2178"/>
        <a:ext cx="4639016" cy="1104063"/>
      </dsp:txXfrm>
    </dsp:sp>
    <dsp:sp modelId="{3153211B-0095-4F21-AE86-07AD9B5DE63F}">
      <dsp:nvSpPr>
        <dsp:cNvPr id="0" name=""/>
        <dsp:cNvSpPr/>
      </dsp:nvSpPr>
      <dsp:spPr>
        <a:xfrm>
          <a:off x="0" y="1382257"/>
          <a:ext cx="5914209" cy="11040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49DE14-6206-4418-907C-77254C6B29F8}">
      <dsp:nvSpPr>
        <dsp:cNvPr id="0" name=""/>
        <dsp:cNvSpPr/>
      </dsp:nvSpPr>
      <dsp:spPr>
        <a:xfrm>
          <a:off x="333979" y="1630671"/>
          <a:ext cx="607234" cy="6072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0EB92D-3F68-4EEF-B0C6-7567670E4C55}">
      <dsp:nvSpPr>
        <dsp:cNvPr id="0" name=""/>
        <dsp:cNvSpPr/>
      </dsp:nvSpPr>
      <dsp:spPr>
        <a:xfrm>
          <a:off x="1275192" y="1382257"/>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dirty="0"/>
            <a:t>To record the minute displacements of the object placed in the flow we need high frequency Laser Sensors.</a:t>
          </a:r>
        </a:p>
      </dsp:txBody>
      <dsp:txXfrm>
        <a:off x="1275192" y="1382257"/>
        <a:ext cx="4639016" cy="1104063"/>
      </dsp:txXfrm>
    </dsp:sp>
    <dsp:sp modelId="{E786C4D3-B068-4147-83B1-BC711CEC0A85}">
      <dsp:nvSpPr>
        <dsp:cNvPr id="0" name=""/>
        <dsp:cNvSpPr/>
      </dsp:nvSpPr>
      <dsp:spPr>
        <a:xfrm>
          <a:off x="0" y="2762336"/>
          <a:ext cx="5914209" cy="11040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88B3E-AAD2-45A1-9311-4723E747061B}">
      <dsp:nvSpPr>
        <dsp:cNvPr id="0" name=""/>
        <dsp:cNvSpPr/>
      </dsp:nvSpPr>
      <dsp:spPr>
        <a:xfrm>
          <a:off x="333979" y="3010750"/>
          <a:ext cx="607234" cy="6072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EC0B3-D9CA-4184-BC06-3896F89E6728}">
      <dsp:nvSpPr>
        <dsp:cNvPr id="0" name=""/>
        <dsp:cNvSpPr/>
      </dsp:nvSpPr>
      <dsp:spPr>
        <a:xfrm>
          <a:off x="1275192" y="2762336"/>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dirty="0"/>
            <a:t>These sensors are being operated by its software ILD 1420 Tool where we can record the data by a single press.</a:t>
          </a:r>
        </a:p>
      </dsp:txBody>
      <dsp:txXfrm>
        <a:off x="1275192" y="2762336"/>
        <a:ext cx="4639016" cy="1104063"/>
      </dsp:txXfrm>
    </dsp:sp>
    <dsp:sp modelId="{84798F08-07E1-495F-BB2E-898C71A92661}">
      <dsp:nvSpPr>
        <dsp:cNvPr id="0" name=""/>
        <dsp:cNvSpPr/>
      </dsp:nvSpPr>
      <dsp:spPr>
        <a:xfrm>
          <a:off x="0" y="4142415"/>
          <a:ext cx="5914209" cy="11040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554E4-6113-4C25-847F-E657DFA83A91}">
      <dsp:nvSpPr>
        <dsp:cNvPr id="0" name=""/>
        <dsp:cNvSpPr/>
      </dsp:nvSpPr>
      <dsp:spPr>
        <a:xfrm>
          <a:off x="333979" y="4390829"/>
          <a:ext cx="607234" cy="6072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5ACB17-DCCB-45E7-ACD1-2F2A77A44AD8}">
      <dsp:nvSpPr>
        <dsp:cNvPr id="0" name=""/>
        <dsp:cNvSpPr/>
      </dsp:nvSpPr>
      <dsp:spPr>
        <a:xfrm>
          <a:off x="1275192" y="4142415"/>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dirty="0"/>
            <a:t>Since recording data is a manual task from software, it is convenient to automate it.</a:t>
          </a:r>
        </a:p>
      </dsp:txBody>
      <dsp:txXfrm>
        <a:off x="1275192" y="4142415"/>
        <a:ext cx="4639016" cy="11040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501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96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975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89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3444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564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720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195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123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267874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125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07943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55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72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3517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258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626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8/3/2023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0700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github.com/i-mSaurabh/InternReport/blob/main/refined.ge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i-mSaurabh/InternReport/blob/main/coefficient.dat"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github.com/i-mSaurabh/InternReport/blob/main/airfoil.geo"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s://github.com/i-mSaurabh/InternReport/blob/main/windTurb.geo"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i-mSaurabh/InternReport/blob/main/main.py" TargetMode="External"/><Relationship Id="rId5" Type="http://schemas.openxmlformats.org/officeDocument/2006/relationships/hyperlink" Target="https://vfds.com/variable-frequency-drives"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i-mSaurabh/InternReport/blob/main/com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logo with a symbol in the middle&#10;&#10;Description automatically generated">
            <a:extLst>
              <a:ext uri="{FF2B5EF4-FFF2-40B4-BE49-F238E27FC236}">
                <a16:creationId xmlns:a16="http://schemas.microsoft.com/office/drawing/2014/main" id="{533AB5D7-D776-74A9-CCDA-29FFC7BF041A}"/>
              </a:ext>
            </a:extLst>
          </p:cNvPr>
          <p:cNvPicPr>
            <a:picLocks noChangeAspect="1"/>
          </p:cNvPicPr>
          <p:nvPr/>
        </p:nvPicPr>
        <p:blipFill>
          <a:blip r:embed="rId2"/>
          <a:stretch>
            <a:fillRect/>
          </a:stretch>
        </p:blipFill>
        <p:spPr>
          <a:xfrm>
            <a:off x="963791" y="747790"/>
            <a:ext cx="1285568" cy="1295093"/>
          </a:xfrm>
          <a:prstGeom prst="rect">
            <a:avLst/>
          </a:prstGeom>
        </p:spPr>
      </p:pic>
      <p:sp>
        <p:nvSpPr>
          <p:cNvPr id="5" name="TextBox 4">
            <a:extLst>
              <a:ext uri="{FF2B5EF4-FFF2-40B4-BE49-F238E27FC236}">
                <a16:creationId xmlns:a16="http://schemas.microsoft.com/office/drawing/2014/main" id="{64C3C29A-3E62-9274-5B45-39637A81ADA6}"/>
              </a:ext>
            </a:extLst>
          </p:cNvPr>
          <p:cNvSpPr txBox="1"/>
          <p:nvPr/>
        </p:nvSpPr>
        <p:spPr>
          <a:xfrm>
            <a:off x="2339771" y="1129558"/>
            <a:ext cx="6088700" cy="3812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INDIAN INSTITUTE OF TECHNOLOGY GUWAHATI</a:t>
            </a:r>
          </a:p>
        </p:txBody>
      </p:sp>
      <p:sp>
        <p:nvSpPr>
          <p:cNvPr id="6" name="TextBox 5">
            <a:extLst>
              <a:ext uri="{FF2B5EF4-FFF2-40B4-BE49-F238E27FC236}">
                <a16:creationId xmlns:a16="http://schemas.microsoft.com/office/drawing/2014/main" id="{DE066775-1589-562C-292F-FB0AD504DBF5}"/>
              </a:ext>
            </a:extLst>
          </p:cNvPr>
          <p:cNvSpPr txBox="1"/>
          <p:nvPr/>
        </p:nvSpPr>
        <p:spPr>
          <a:xfrm>
            <a:off x="3816144" y="2045954"/>
            <a:ext cx="51435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INTERNSHIP REPORT</a:t>
            </a:r>
            <a:endParaRPr lang="en-US" sz="2400" b="1" dirty="0"/>
          </a:p>
        </p:txBody>
      </p:sp>
      <p:cxnSp>
        <p:nvCxnSpPr>
          <p:cNvPr id="7" name="Straight Arrow Connector 6">
            <a:extLst>
              <a:ext uri="{FF2B5EF4-FFF2-40B4-BE49-F238E27FC236}">
                <a16:creationId xmlns:a16="http://schemas.microsoft.com/office/drawing/2014/main" id="{3D3A956D-91E4-B62F-BDA9-B9CC3DE88970}"/>
              </a:ext>
            </a:extLst>
          </p:cNvPr>
          <p:cNvCxnSpPr/>
          <p:nvPr/>
        </p:nvCxnSpPr>
        <p:spPr>
          <a:xfrm flipV="1">
            <a:off x="2557002" y="1906305"/>
            <a:ext cx="8067367" cy="737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42F99F9-FF28-7DF2-143B-8099D81D0CB1}"/>
              </a:ext>
            </a:extLst>
          </p:cNvPr>
          <p:cNvCxnSpPr/>
          <p:nvPr/>
        </p:nvCxnSpPr>
        <p:spPr>
          <a:xfrm>
            <a:off x="2613844" y="2706406"/>
            <a:ext cx="7932558" cy="15669"/>
          </a:xfrm>
          <a:prstGeom prst="straightConnector1">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3543037-CD82-1A75-DA3E-CA478E72F993}"/>
              </a:ext>
            </a:extLst>
          </p:cNvPr>
          <p:cNvSpPr txBox="1"/>
          <p:nvPr/>
        </p:nvSpPr>
        <p:spPr>
          <a:xfrm>
            <a:off x="2692349" y="3183193"/>
            <a:ext cx="77728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t>Drag and Lift analysis on a stationary circular cylinder using </a:t>
            </a:r>
            <a:r>
              <a:rPr lang="en-US" b="1" dirty="0" err="1"/>
              <a:t>openFOAM</a:t>
            </a:r>
            <a:r>
              <a:rPr lang="en-US" b="1" dirty="0"/>
              <a:t> </a:t>
            </a:r>
          </a:p>
          <a:p>
            <a:pPr marL="285750" indent="-285750">
              <a:buFont typeface="Arial" panose="020B0604020202020204" pitchFamily="34" charset="0"/>
              <a:buChar char="•"/>
            </a:pPr>
            <a:r>
              <a:rPr lang="en-US" b="1" dirty="0"/>
              <a:t>Automation of VFD and Displacement sensors</a:t>
            </a:r>
          </a:p>
          <a:p>
            <a:pPr marL="285750" indent="-285750">
              <a:buFont typeface="Arial" panose="020B0604020202020204" pitchFamily="34" charset="0"/>
              <a:buChar char="•"/>
            </a:pPr>
            <a:r>
              <a:rPr lang="en-US" b="1" dirty="0"/>
              <a:t>Meshing of wind turbine using </a:t>
            </a:r>
            <a:r>
              <a:rPr lang="en-US" b="1" dirty="0" err="1"/>
              <a:t>Gmsh</a:t>
            </a:r>
            <a:r>
              <a:rPr lang="en-US" b="1" dirty="0"/>
              <a:t>  </a:t>
            </a:r>
          </a:p>
        </p:txBody>
      </p:sp>
      <p:sp>
        <p:nvSpPr>
          <p:cNvPr id="10" name="TextBox 9">
            <a:extLst>
              <a:ext uri="{FF2B5EF4-FFF2-40B4-BE49-F238E27FC236}">
                <a16:creationId xmlns:a16="http://schemas.microsoft.com/office/drawing/2014/main" id="{B82F6C5B-F008-3B96-BE38-854E4A9F16E1}"/>
              </a:ext>
            </a:extLst>
          </p:cNvPr>
          <p:cNvSpPr txBox="1"/>
          <p:nvPr/>
        </p:nvSpPr>
        <p:spPr>
          <a:xfrm>
            <a:off x="2341308" y="4430661"/>
            <a:ext cx="1007806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                                  </a:t>
            </a:r>
            <a:r>
              <a:rPr lang="en-US" sz="2000" b="1" dirty="0"/>
              <a:t>SAURABH KUMAR</a:t>
            </a:r>
          </a:p>
          <a:p>
            <a:r>
              <a:rPr lang="en-US" sz="2000" b="1" dirty="0"/>
              <a:t>BACHELOR OF TECHNOLOGY IN MECHANICAL ENGINEERING</a:t>
            </a:r>
          </a:p>
          <a:p>
            <a:r>
              <a:rPr lang="en-US" sz="2000" b="1" dirty="0"/>
              <a:t>                        </a:t>
            </a:r>
          </a:p>
          <a:p>
            <a:r>
              <a:rPr lang="en-US" sz="1600" b="1" dirty="0"/>
              <a:t>                                                      May 2023 – June 2023</a:t>
            </a:r>
          </a:p>
          <a:p>
            <a:endParaRPr lang="en-US" sz="1600" b="1" dirty="0"/>
          </a:p>
          <a:p>
            <a:r>
              <a:rPr lang="en-US" sz="2400" b="1" dirty="0"/>
              <a:t>                            Supervised by : Atul K. Soti</a:t>
            </a:r>
            <a:endParaRPr lang="en-US" sz="1600" b="1" dirty="0"/>
          </a:p>
        </p:txBody>
      </p:sp>
    </p:spTree>
    <p:extLst>
      <p:ext uri="{BB962C8B-B14F-4D97-AF65-F5344CB8AC3E}">
        <p14:creationId xmlns:p14="http://schemas.microsoft.com/office/powerpoint/2010/main" val="290240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61F2E6-C64B-3517-A0EA-8CED81871E09}"/>
              </a:ext>
            </a:extLst>
          </p:cNvPr>
          <p:cNvSpPr txBox="1"/>
          <p:nvPr/>
        </p:nvSpPr>
        <p:spPr>
          <a:xfrm>
            <a:off x="940209" y="663677"/>
            <a:ext cx="104344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0A1931"/>
                </a:solidFill>
                <a:ea typeface="+mn-lt"/>
                <a:cs typeface="+mn-lt"/>
              </a:rPr>
              <a:t>PREPROCESSING AND MODELLING APPROACH</a:t>
            </a:r>
            <a:endParaRPr lang="en-US" dirty="0"/>
          </a:p>
          <a:p>
            <a:endParaRPr lang="en-US"/>
          </a:p>
          <a:p>
            <a:r>
              <a:rPr lang="en-US" dirty="0">
                <a:solidFill>
                  <a:srgbClr val="0A1931"/>
                </a:solidFill>
                <a:ea typeface="+mn-lt"/>
                <a:cs typeface="+mn-lt"/>
              </a:rPr>
              <a:t>            The computational domain for the flow over a cylinder is constructed in space claim</a:t>
            </a:r>
            <a:endParaRPr lang="en-US" dirty="0"/>
          </a:p>
          <a:p>
            <a:pPr algn="l"/>
            <a:endParaRPr lang="en-US" dirty="0"/>
          </a:p>
        </p:txBody>
      </p:sp>
      <p:sp>
        <p:nvSpPr>
          <p:cNvPr id="3" name="Rectangle 2">
            <a:extLst>
              <a:ext uri="{FF2B5EF4-FFF2-40B4-BE49-F238E27FC236}">
                <a16:creationId xmlns:a16="http://schemas.microsoft.com/office/drawing/2014/main" id="{9B7B8A27-C9DE-9A34-91F1-3313E9B0F837}"/>
              </a:ext>
            </a:extLst>
          </p:cNvPr>
          <p:cNvSpPr/>
          <p:nvPr/>
        </p:nvSpPr>
        <p:spPr>
          <a:xfrm>
            <a:off x="2378176" y="1954161"/>
            <a:ext cx="6427839" cy="26915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A6A7692-5F80-85DD-7D1D-35A5BB986780}"/>
              </a:ext>
            </a:extLst>
          </p:cNvPr>
          <p:cNvSpPr/>
          <p:nvPr/>
        </p:nvSpPr>
        <p:spPr>
          <a:xfrm>
            <a:off x="4043516" y="2826774"/>
            <a:ext cx="946354" cy="958645"/>
          </a:xfrm>
          <a:prstGeom prst="flowChartConnecto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FFD1D7D6-BAE5-C576-0609-112ECF853082}"/>
              </a:ext>
            </a:extLst>
          </p:cNvPr>
          <p:cNvCxnSpPr/>
          <p:nvPr/>
        </p:nvCxnSpPr>
        <p:spPr>
          <a:xfrm flipV="1">
            <a:off x="2442865" y="4964823"/>
            <a:ext cx="2081982" cy="196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86C1B2F-4D7B-949B-D9C8-7FA94D26D075}"/>
              </a:ext>
            </a:extLst>
          </p:cNvPr>
          <p:cNvCxnSpPr/>
          <p:nvPr/>
        </p:nvCxnSpPr>
        <p:spPr>
          <a:xfrm>
            <a:off x="4523454" y="4965903"/>
            <a:ext cx="4281948" cy="172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C2DABC-A90F-79C1-670B-179DF1EFF4DB}"/>
              </a:ext>
            </a:extLst>
          </p:cNvPr>
          <p:cNvCxnSpPr/>
          <p:nvPr/>
        </p:nvCxnSpPr>
        <p:spPr>
          <a:xfrm>
            <a:off x="9508715" y="1950166"/>
            <a:ext cx="29497" cy="26719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5A2AB5-4605-8111-94E2-E8D681EB012E}"/>
              </a:ext>
            </a:extLst>
          </p:cNvPr>
          <p:cNvCxnSpPr/>
          <p:nvPr/>
        </p:nvCxnSpPr>
        <p:spPr>
          <a:xfrm flipV="1">
            <a:off x="1269590" y="2884538"/>
            <a:ext cx="803788" cy="196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9CE9BD-28F6-5821-D3F8-235BFA465B74}"/>
              </a:ext>
            </a:extLst>
          </p:cNvPr>
          <p:cNvCxnSpPr/>
          <p:nvPr/>
        </p:nvCxnSpPr>
        <p:spPr>
          <a:xfrm flipV="1">
            <a:off x="1264980" y="3334671"/>
            <a:ext cx="816078" cy="196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32686B-E7C8-E675-5655-75421ABA07CF}"/>
              </a:ext>
            </a:extLst>
          </p:cNvPr>
          <p:cNvCxnSpPr/>
          <p:nvPr/>
        </p:nvCxnSpPr>
        <p:spPr>
          <a:xfrm>
            <a:off x="1272665" y="3792179"/>
            <a:ext cx="816076" cy="4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4B5516-5622-4C08-C1EC-01DAB9E1FB54}"/>
              </a:ext>
            </a:extLst>
          </p:cNvPr>
          <p:cNvSpPr txBox="1"/>
          <p:nvPr/>
        </p:nvSpPr>
        <p:spPr>
          <a:xfrm>
            <a:off x="6581467" y="4092677"/>
            <a:ext cx="2138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Symmetry wall</a:t>
            </a:r>
            <a:endParaRPr lang="en-US" dirty="0"/>
          </a:p>
        </p:txBody>
      </p:sp>
      <p:sp>
        <p:nvSpPr>
          <p:cNvPr id="13" name="TextBox 12">
            <a:extLst>
              <a:ext uri="{FF2B5EF4-FFF2-40B4-BE49-F238E27FC236}">
                <a16:creationId xmlns:a16="http://schemas.microsoft.com/office/drawing/2014/main" id="{101B1F66-64E4-567C-1061-A0CF30D481A7}"/>
              </a:ext>
            </a:extLst>
          </p:cNvPr>
          <p:cNvSpPr txBox="1"/>
          <p:nvPr/>
        </p:nvSpPr>
        <p:spPr>
          <a:xfrm>
            <a:off x="6821129" y="1659193"/>
            <a:ext cx="1714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Symmetry wall</a:t>
            </a:r>
            <a:endParaRPr lang="en-US" dirty="0"/>
          </a:p>
        </p:txBody>
      </p:sp>
      <p:sp>
        <p:nvSpPr>
          <p:cNvPr id="14" name="TextBox 13">
            <a:extLst>
              <a:ext uri="{FF2B5EF4-FFF2-40B4-BE49-F238E27FC236}">
                <a16:creationId xmlns:a16="http://schemas.microsoft.com/office/drawing/2014/main" id="{DB7C1260-C3CF-6213-43FA-7A2570809CD2}"/>
              </a:ext>
            </a:extLst>
          </p:cNvPr>
          <p:cNvSpPr txBox="1"/>
          <p:nvPr/>
        </p:nvSpPr>
        <p:spPr>
          <a:xfrm>
            <a:off x="1480983" y="2421194"/>
            <a:ext cx="11983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rgbClr val="FF0000"/>
                </a:solidFill>
              </a:rPr>
              <a:t>U</a:t>
            </a:r>
          </a:p>
        </p:txBody>
      </p:sp>
      <p:sp>
        <p:nvSpPr>
          <p:cNvPr id="15" name="TextBox 14">
            <a:extLst>
              <a:ext uri="{FF2B5EF4-FFF2-40B4-BE49-F238E27FC236}">
                <a16:creationId xmlns:a16="http://schemas.microsoft.com/office/drawing/2014/main" id="{3943D471-73B4-89C2-EFAD-77A64DA31DD8}"/>
              </a:ext>
            </a:extLst>
          </p:cNvPr>
          <p:cNvSpPr txBox="1"/>
          <p:nvPr/>
        </p:nvSpPr>
        <p:spPr>
          <a:xfrm>
            <a:off x="2488790" y="2562532"/>
            <a:ext cx="1143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Inlet</a:t>
            </a:r>
            <a:endParaRPr lang="en-US">
              <a:solidFill>
                <a:srgbClr val="000000"/>
              </a:solidFill>
            </a:endParaRPr>
          </a:p>
          <a:p>
            <a:pPr algn="l"/>
            <a:endParaRPr lang="en-US" dirty="0">
              <a:solidFill>
                <a:srgbClr val="FF0000"/>
              </a:solidFill>
            </a:endParaRPr>
          </a:p>
        </p:txBody>
      </p:sp>
      <p:sp>
        <p:nvSpPr>
          <p:cNvPr id="16" name="TextBox 15">
            <a:extLst>
              <a:ext uri="{FF2B5EF4-FFF2-40B4-BE49-F238E27FC236}">
                <a16:creationId xmlns:a16="http://schemas.microsoft.com/office/drawing/2014/main" id="{D0953851-B24D-4598-034B-CE1982B9EAB8}"/>
              </a:ext>
            </a:extLst>
          </p:cNvPr>
          <p:cNvSpPr txBox="1"/>
          <p:nvPr/>
        </p:nvSpPr>
        <p:spPr>
          <a:xfrm>
            <a:off x="7521677" y="2525661"/>
            <a:ext cx="11614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Outlet </a:t>
            </a:r>
            <a:endParaRPr lang="en-US" dirty="0"/>
          </a:p>
        </p:txBody>
      </p:sp>
      <p:sp>
        <p:nvSpPr>
          <p:cNvPr id="17" name="TextBox 16">
            <a:extLst>
              <a:ext uri="{FF2B5EF4-FFF2-40B4-BE49-F238E27FC236}">
                <a16:creationId xmlns:a16="http://schemas.microsoft.com/office/drawing/2014/main" id="{4D74E217-1A54-7C57-7A4C-AB87599886DD}"/>
              </a:ext>
            </a:extLst>
          </p:cNvPr>
          <p:cNvSpPr txBox="1"/>
          <p:nvPr/>
        </p:nvSpPr>
        <p:spPr>
          <a:xfrm>
            <a:off x="2728451" y="5125064"/>
            <a:ext cx="15670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10D</a:t>
            </a:r>
          </a:p>
        </p:txBody>
      </p:sp>
      <p:sp>
        <p:nvSpPr>
          <p:cNvPr id="18" name="TextBox 17">
            <a:extLst>
              <a:ext uri="{FF2B5EF4-FFF2-40B4-BE49-F238E27FC236}">
                <a16:creationId xmlns:a16="http://schemas.microsoft.com/office/drawing/2014/main" id="{0A8BB5B4-BC38-F7B8-7207-B9B1FE7B2CAA}"/>
              </a:ext>
            </a:extLst>
          </p:cNvPr>
          <p:cNvSpPr txBox="1"/>
          <p:nvPr/>
        </p:nvSpPr>
        <p:spPr>
          <a:xfrm>
            <a:off x="6544595" y="5125064"/>
            <a:ext cx="2175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20D</a:t>
            </a:r>
          </a:p>
        </p:txBody>
      </p:sp>
      <p:sp>
        <p:nvSpPr>
          <p:cNvPr id="19" name="TextBox 18">
            <a:extLst>
              <a:ext uri="{FF2B5EF4-FFF2-40B4-BE49-F238E27FC236}">
                <a16:creationId xmlns:a16="http://schemas.microsoft.com/office/drawing/2014/main" id="{B56A6096-E795-E4D9-65A6-D7BBB28FAFC6}"/>
              </a:ext>
            </a:extLst>
          </p:cNvPr>
          <p:cNvSpPr txBox="1"/>
          <p:nvPr/>
        </p:nvSpPr>
        <p:spPr>
          <a:xfrm>
            <a:off x="9592596" y="2630129"/>
            <a:ext cx="7189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a:p>
            <a:endParaRPr lang="en-US" dirty="0"/>
          </a:p>
          <a:p>
            <a:r>
              <a:rPr lang="en-US" dirty="0"/>
              <a:t>10D</a:t>
            </a:r>
          </a:p>
        </p:txBody>
      </p:sp>
      <p:cxnSp>
        <p:nvCxnSpPr>
          <p:cNvPr id="21" name="Connector: Elbow 20">
            <a:extLst>
              <a:ext uri="{FF2B5EF4-FFF2-40B4-BE49-F238E27FC236}">
                <a16:creationId xmlns:a16="http://schemas.microsoft.com/office/drawing/2014/main" id="{8A9D44CC-992C-B413-6876-197D1B608BD8}"/>
              </a:ext>
            </a:extLst>
          </p:cNvPr>
          <p:cNvCxnSpPr/>
          <p:nvPr/>
        </p:nvCxnSpPr>
        <p:spPr>
          <a:xfrm>
            <a:off x="5044255" y="3274449"/>
            <a:ext cx="398207" cy="275303"/>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9D94A5-BA73-E4C3-2EBC-FF4D8E670C1C}"/>
              </a:ext>
            </a:extLst>
          </p:cNvPr>
          <p:cNvSpPr txBox="1"/>
          <p:nvPr/>
        </p:nvSpPr>
        <p:spPr>
          <a:xfrm>
            <a:off x="5493773" y="3318386"/>
            <a:ext cx="10876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Cylinder</a:t>
            </a:r>
            <a:endParaRPr lang="en-US" dirty="0"/>
          </a:p>
          <a:p>
            <a:pPr algn="l"/>
            <a:endParaRPr lang="en-US" dirty="0">
              <a:solidFill>
                <a:srgbClr val="FF0000"/>
              </a:solidFill>
            </a:endParaRPr>
          </a:p>
        </p:txBody>
      </p:sp>
      <p:cxnSp>
        <p:nvCxnSpPr>
          <p:cNvPr id="23" name="Straight Arrow Connector 22">
            <a:extLst>
              <a:ext uri="{FF2B5EF4-FFF2-40B4-BE49-F238E27FC236}">
                <a16:creationId xmlns:a16="http://schemas.microsoft.com/office/drawing/2014/main" id="{369519CD-B96E-C507-B2A6-1EAD37AB7CD2}"/>
              </a:ext>
            </a:extLst>
          </p:cNvPr>
          <p:cNvCxnSpPr/>
          <p:nvPr/>
        </p:nvCxnSpPr>
        <p:spPr>
          <a:xfrm flipV="1">
            <a:off x="4494264" y="2987470"/>
            <a:ext cx="336756" cy="290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FFBAC7-E279-01C4-1CCC-6122AEBAC636}"/>
              </a:ext>
            </a:extLst>
          </p:cNvPr>
          <p:cNvSpPr txBox="1"/>
          <p:nvPr/>
        </p:nvSpPr>
        <p:spPr>
          <a:xfrm>
            <a:off x="4406080" y="2949677"/>
            <a:ext cx="368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0000"/>
                </a:solidFill>
              </a:rPr>
              <a:t>D</a:t>
            </a:r>
            <a:endParaRPr lang="en-US" dirty="0"/>
          </a:p>
        </p:txBody>
      </p:sp>
    </p:spTree>
    <p:extLst>
      <p:ext uri="{BB962C8B-B14F-4D97-AF65-F5344CB8AC3E}">
        <p14:creationId xmlns:p14="http://schemas.microsoft.com/office/powerpoint/2010/main" val="4503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F26E-712B-4B07-22DD-CC7448145C36}"/>
              </a:ext>
            </a:extLst>
          </p:cNvPr>
          <p:cNvSpPr>
            <a:spLocks noGrp="1"/>
          </p:cNvSpPr>
          <p:nvPr>
            <p:ph type="title"/>
          </p:nvPr>
        </p:nvSpPr>
        <p:spPr>
          <a:xfrm>
            <a:off x="747715" y="696382"/>
            <a:ext cx="2243134" cy="363274"/>
          </a:xfrm>
        </p:spPr>
        <p:txBody>
          <a:bodyPr>
            <a:normAutofit fontScale="90000"/>
          </a:bodyPr>
          <a:lstStyle/>
          <a:p>
            <a:r>
              <a:rPr lang="en-US" b="1" dirty="0"/>
              <a:t>Mesh:</a:t>
            </a:r>
          </a:p>
        </p:txBody>
      </p:sp>
      <p:pic>
        <p:nvPicPr>
          <p:cNvPr id="4" name="Picture 4" descr="A grid with lines and dots&#10;&#10;Description automatically generated">
            <a:extLst>
              <a:ext uri="{FF2B5EF4-FFF2-40B4-BE49-F238E27FC236}">
                <a16:creationId xmlns:a16="http://schemas.microsoft.com/office/drawing/2014/main" id="{D03DE402-4935-F8AE-5922-F6C56FD4BF48}"/>
              </a:ext>
            </a:extLst>
          </p:cNvPr>
          <p:cNvPicPr>
            <a:picLocks noGrp="1" noChangeAspect="1"/>
          </p:cNvPicPr>
          <p:nvPr>
            <p:ph idx="1"/>
          </p:nvPr>
        </p:nvPicPr>
        <p:blipFill>
          <a:blip r:embed="rId2"/>
          <a:stretch>
            <a:fillRect/>
          </a:stretch>
        </p:blipFill>
        <p:spPr>
          <a:xfrm>
            <a:off x="597178" y="1430063"/>
            <a:ext cx="5106736" cy="3318936"/>
          </a:xfrm>
        </p:spPr>
      </p:pic>
      <p:pic>
        <p:nvPicPr>
          <p:cNvPr id="5" name="Picture 5" descr="A computer screen shot of a grid&#10;&#10;Description automatically generated">
            <a:extLst>
              <a:ext uri="{FF2B5EF4-FFF2-40B4-BE49-F238E27FC236}">
                <a16:creationId xmlns:a16="http://schemas.microsoft.com/office/drawing/2014/main" id="{56C02814-2899-D00B-FE7C-0333FA2506DD}"/>
              </a:ext>
            </a:extLst>
          </p:cNvPr>
          <p:cNvPicPr>
            <a:picLocks noChangeAspect="1"/>
          </p:cNvPicPr>
          <p:nvPr/>
        </p:nvPicPr>
        <p:blipFill>
          <a:blip r:embed="rId3"/>
          <a:stretch>
            <a:fillRect/>
          </a:stretch>
        </p:blipFill>
        <p:spPr>
          <a:xfrm>
            <a:off x="5798992" y="1545479"/>
            <a:ext cx="4857135" cy="3086897"/>
          </a:xfrm>
          <a:prstGeom prst="rect">
            <a:avLst/>
          </a:prstGeom>
        </p:spPr>
      </p:pic>
      <p:sp>
        <p:nvSpPr>
          <p:cNvPr id="3" name="TextBox 2">
            <a:extLst>
              <a:ext uri="{FF2B5EF4-FFF2-40B4-BE49-F238E27FC236}">
                <a16:creationId xmlns:a16="http://schemas.microsoft.com/office/drawing/2014/main" id="{FF4D8747-47B7-906E-ADA1-B9DAB3897516}"/>
              </a:ext>
            </a:extLst>
          </p:cNvPr>
          <p:cNvSpPr txBox="1"/>
          <p:nvPr/>
        </p:nvSpPr>
        <p:spPr>
          <a:xfrm>
            <a:off x="4439936" y="4962855"/>
            <a:ext cx="39451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Mesh created using </a:t>
            </a:r>
            <a:r>
              <a:rPr lang="en-US" b="1" err="1"/>
              <a:t>Gmsh</a:t>
            </a:r>
            <a:r>
              <a:rPr lang="en-US" b="1" dirty="0"/>
              <a:t> software</a:t>
            </a:r>
          </a:p>
          <a:p>
            <a:endParaRPr lang="en-US" dirty="0"/>
          </a:p>
        </p:txBody>
      </p:sp>
      <p:sp>
        <p:nvSpPr>
          <p:cNvPr id="6" name="TextBox 5">
            <a:extLst>
              <a:ext uri="{FF2B5EF4-FFF2-40B4-BE49-F238E27FC236}">
                <a16:creationId xmlns:a16="http://schemas.microsoft.com/office/drawing/2014/main" id="{0B31DA25-6886-DB37-46C0-62A9039F8EF2}"/>
              </a:ext>
            </a:extLst>
          </p:cNvPr>
          <p:cNvSpPr txBox="1"/>
          <p:nvPr/>
        </p:nvSpPr>
        <p:spPr>
          <a:xfrm>
            <a:off x="3422593" y="5609982"/>
            <a:ext cx="5168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Link for </a:t>
            </a:r>
            <a:r>
              <a:rPr lang="en-US" sz="2800" err="1">
                <a:ea typeface="+mn-lt"/>
                <a:cs typeface="+mn-lt"/>
              </a:rPr>
              <a:t>Gmsh</a:t>
            </a:r>
            <a:r>
              <a:rPr lang="en-US" sz="2800" dirty="0">
                <a:ea typeface="+mn-lt"/>
                <a:cs typeface="+mn-lt"/>
              </a:rPr>
              <a:t> file : </a:t>
            </a:r>
            <a:r>
              <a:rPr lang="en-US" sz="2800" dirty="0">
                <a:ea typeface="+mn-lt"/>
                <a:cs typeface="+mn-lt"/>
                <a:hlinkClick r:id="rId4"/>
              </a:rPr>
              <a:t>Gmsh geo file</a:t>
            </a:r>
            <a:endParaRPr lang="en-US" sz="2800" dirty="0"/>
          </a:p>
        </p:txBody>
      </p:sp>
    </p:spTree>
    <p:extLst>
      <p:ext uri="{BB962C8B-B14F-4D97-AF65-F5344CB8AC3E}">
        <p14:creationId xmlns:p14="http://schemas.microsoft.com/office/powerpoint/2010/main" val="305670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C5F4CF37-1E27-2240-8533-4A2FC2203CBC}"/>
              </a:ext>
            </a:extLst>
          </p:cNvPr>
          <p:cNvPicPr>
            <a:picLocks noGrp="1" noChangeAspect="1"/>
          </p:cNvPicPr>
          <p:nvPr>
            <p:ph idx="4294967295"/>
          </p:nvPr>
        </p:nvPicPr>
        <p:blipFill>
          <a:blip r:embed="rId2"/>
          <a:stretch>
            <a:fillRect/>
          </a:stretch>
        </p:blipFill>
        <p:spPr>
          <a:xfrm>
            <a:off x="751062" y="1088152"/>
            <a:ext cx="4881288" cy="3737157"/>
          </a:xfrm>
        </p:spPr>
      </p:pic>
      <p:pic>
        <p:nvPicPr>
          <p:cNvPr id="5" name="Picture 5" descr="A screenshot of a computer&#10;&#10;Description automatically generated">
            <a:extLst>
              <a:ext uri="{FF2B5EF4-FFF2-40B4-BE49-F238E27FC236}">
                <a16:creationId xmlns:a16="http://schemas.microsoft.com/office/drawing/2014/main" id="{5A943486-CDE1-AC6D-2E46-A60BB8C34DC8}"/>
              </a:ext>
            </a:extLst>
          </p:cNvPr>
          <p:cNvPicPr>
            <a:picLocks noChangeAspect="1"/>
          </p:cNvPicPr>
          <p:nvPr/>
        </p:nvPicPr>
        <p:blipFill>
          <a:blip r:embed="rId3"/>
          <a:stretch>
            <a:fillRect/>
          </a:stretch>
        </p:blipFill>
        <p:spPr>
          <a:xfrm>
            <a:off x="6095271" y="1089327"/>
            <a:ext cx="4897946" cy="3702235"/>
          </a:xfrm>
          <a:prstGeom prst="rect">
            <a:avLst/>
          </a:prstGeom>
        </p:spPr>
      </p:pic>
      <p:sp>
        <p:nvSpPr>
          <p:cNvPr id="6" name="TextBox 5">
            <a:extLst>
              <a:ext uri="{FF2B5EF4-FFF2-40B4-BE49-F238E27FC236}">
                <a16:creationId xmlns:a16="http://schemas.microsoft.com/office/drawing/2014/main" id="{98DA84B7-6623-8F66-D5E0-DC386269F99B}"/>
              </a:ext>
            </a:extLst>
          </p:cNvPr>
          <p:cNvSpPr txBox="1"/>
          <p:nvPr/>
        </p:nvSpPr>
        <p:spPr>
          <a:xfrm>
            <a:off x="1992085" y="5323113"/>
            <a:ext cx="8001000" cy="7184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D61A854A-D75D-FE7B-F7F6-23A85A89DF1D}"/>
              </a:ext>
            </a:extLst>
          </p:cNvPr>
          <p:cNvSpPr txBox="1"/>
          <p:nvPr/>
        </p:nvSpPr>
        <p:spPr>
          <a:xfrm>
            <a:off x="2677886" y="4996543"/>
            <a:ext cx="7903028" cy="979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DB5C9F9-6BBB-CA00-87F2-2D55C21F8073}"/>
              </a:ext>
            </a:extLst>
          </p:cNvPr>
          <p:cNvSpPr txBox="1"/>
          <p:nvPr/>
        </p:nvSpPr>
        <p:spPr>
          <a:xfrm>
            <a:off x="3054571" y="5124706"/>
            <a:ext cx="9007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Boundary conditions for </a:t>
            </a:r>
            <a:r>
              <a:rPr lang="en-US" sz="2000" dirty="0"/>
              <a:t>P and U file from </a:t>
            </a:r>
            <a:r>
              <a:rPr lang="en-US" sz="2000" dirty="0" err="1"/>
              <a:t>openFOAM</a:t>
            </a:r>
            <a:r>
              <a:rPr lang="en-US" sz="2000" dirty="0"/>
              <a:t> </a:t>
            </a:r>
            <a:endParaRPr lang="en-US" dirty="0"/>
          </a:p>
        </p:txBody>
      </p:sp>
    </p:spTree>
    <p:extLst>
      <p:ext uri="{BB962C8B-B14F-4D97-AF65-F5344CB8AC3E}">
        <p14:creationId xmlns:p14="http://schemas.microsoft.com/office/powerpoint/2010/main" val="147362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00ED58B-CEC5-4786-807F-E4D0A90B90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0" name="Picture 19">
              <a:extLst>
                <a:ext uri="{FF2B5EF4-FFF2-40B4-BE49-F238E27FC236}">
                  <a16:creationId xmlns:a16="http://schemas.microsoft.com/office/drawing/2014/main" id="{12727E8B-B76E-44AE-BA84-72E67FFFFB3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1B4D4A5E-A361-484B-BA87-71470F0C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5B2E45B-3291-4196-85CD-8C21E267453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3" name="Picture 22">
              <a:extLst>
                <a:ext uri="{FF2B5EF4-FFF2-40B4-BE49-F238E27FC236}">
                  <a16:creationId xmlns:a16="http://schemas.microsoft.com/office/drawing/2014/main" id="{7845E1EB-926E-47C1-8FEA-136188263C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5" name="Straight Connector 24">
            <a:extLst>
              <a:ext uri="{FF2B5EF4-FFF2-40B4-BE49-F238E27FC236}">
                <a16:creationId xmlns:a16="http://schemas.microsoft.com/office/drawing/2014/main" id="{FE334D75-621B-40C8-8B6E-F7444F8C0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7" name="Rectangle 26">
            <a:extLst>
              <a:ext uri="{FF2B5EF4-FFF2-40B4-BE49-F238E27FC236}">
                <a16:creationId xmlns:a16="http://schemas.microsoft.com/office/drawing/2014/main" id="{D652EAB3-B5F2-4AA3-B954-26F38AC67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AD2BE7F-3E20-4AC6-9CFC-41A82B7E7D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0" name="Picture 29">
              <a:extLst>
                <a:ext uri="{FF2B5EF4-FFF2-40B4-BE49-F238E27FC236}">
                  <a16:creationId xmlns:a16="http://schemas.microsoft.com/office/drawing/2014/main" id="{E94A0178-54EB-4B40-B93C-A245846BFA6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13A2EFE7-A922-4226-AC11-93A972454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8A7A2BEF-6AFB-4298-A452-DF55BF33EED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3" name="Picture 32">
              <a:extLst>
                <a:ext uri="{FF2B5EF4-FFF2-40B4-BE49-F238E27FC236}">
                  <a16:creationId xmlns:a16="http://schemas.microsoft.com/office/drawing/2014/main" id="{AFDE7160-F7DE-40BE-8AF0-1A6CE69E6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7" name="TextBox 6">
            <a:extLst>
              <a:ext uri="{FF2B5EF4-FFF2-40B4-BE49-F238E27FC236}">
                <a16:creationId xmlns:a16="http://schemas.microsoft.com/office/drawing/2014/main" id="{392EECAE-4A42-B13B-532D-ABDA2267BC8B}"/>
              </a:ext>
            </a:extLst>
          </p:cNvPr>
          <p:cNvSpPr txBox="1"/>
          <p:nvPr/>
        </p:nvSpPr>
        <p:spPr>
          <a:xfrm>
            <a:off x="1102619" y="4404852"/>
            <a:ext cx="9989677" cy="10547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4000" kern="1200" cap="none" dirty="0">
                <a:ln w="3175" cmpd="sng">
                  <a:noFill/>
                </a:ln>
                <a:solidFill>
                  <a:schemeClr val="tx1">
                    <a:lumMod val="85000"/>
                    <a:lumOff val="15000"/>
                  </a:schemeClr>
                </a:solidFill>
                <a:effectLst/>
                <a:latin typeface="+mj-lt"/>
                <a:ea typeface="+mj-ea"/>
                <a:cs typeface="+mj-cs"/>
              </a:rPr>
              <a:t>Control Dict. File : openFOAM</a:t>
            </a:r>
          </a:p>
        </p:txBody>
      </p:sp>
      <p:sp>
        <p:nvSpPr>
          <p:cNvPr id="35" name="Rectangle 34">
            <a:extLst>
              <a:ext uri="{FF2B5EF4-FFF2-40B4-BE49-F238E27FC236}">
                <a16:creationId xmlns:a16="http://schemas.microsoft.com/office/drawing/2014/main" id="{C300DC63-2D52-4801-A37C-086809168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screenshot of a computer&#10;&#10;Description automatically generated">
            <a:extLst>
              <a:ext uri="{FF2B5EF4-FFF2-40B4-BE49-F238E27FC236}">
                <a16:creationId xmlns:a16="http://schemas.microsoft.com/office/drawing/2014/main" id="{E07A981B-B91C-8EEE-153C-442FB21BEFC9}"/>
              </a:ext>
            </a:extLst>
          </p:cNvPr>
          <p:cNvPicPr>
            <a:picLocks noChangeAspect="1"/>
          </p:cNvPicPr>
          <p:nvPr/>
        </p:nvPicPr>
        <p:blipFill rotWithShape="1">
          <a:blip r:embed="rId7"/>
          <a:srcRect r="25135" b="5"/>
          <a:stretch/>
        </p:blipFill>
        <p:spPr>
          <a:xfrm>
            <a:off x="4608843" y="1271718"/>
            <a:ext cx="2765517" cy="2798064"/>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E7785DD3-7512-EBE9-969E-A47C22E7CD9B}"/>
              </a:ext>
            </a:extLst>
          </p:cNvPr>
          <p:cNvPicPr>
            <a:picLocks noChangeAspect="1"/>
          </p:cNvPicPr>
          <p:nvPr/>
        </p:nvPicPr>
        <p:blipFill rotWithShape="1">
          <a:blip r:embed="rId8"/>
          <a:srcRect r="25012" b="5"/>
          <a:stretch/>
        </p:blipFill>
        <p:spPr>
          <a:xfrm>
            <a:off x="7433614" y="1257342"/>
            <a:ext cx="2770067" cy="2798064"/>
          </a:xfrm>
          <a:prstGeom prst="rect">
            <a:avLst/>
          </a:prstGeom>
        </p:spPr>
      </p:pic>
      <p:pic>
        <p:nvPicPr>
          <p:cNvPr id="2" name="Picture 2" descr="A screenshot of a computer&#10;&#10;Description automatically generated">
            <a:extLst>
              <a:ext uri="{FF2B5EF4-FFF2-40B4-BE49-F238E27FC236}">
                <a16:creationId xmlns:a16="http://schemas.microsoft.com/office/drawing/2014/main" id="{793C2B2C-AED5-E31F-AC6F-1A227601EADF}"/>
              </a:ext>
            </a:extLst>
          </p:cNvPr>
          <p:cNvPicPr>
            <a:picLocks noChangeAspect="1"/>
          </p:cNvPicPr>
          <p:nvPr/>
        </p:nvPicPr>
        <p:blipFill rotWithShape="1">
          <a:blip r:embed="rId9"/>
          <a:srcRect r="25012" b="5"/>
          <a:stretch/>
        </p:blipFill>
        <p:spPr>
          <a:xfrm>
            <a:off x="1758030" y="1262907"/>
            <a:ext cx="2770068" cy="2798064"/>
          </a:xfrm>
          <a:prstGeom prst="rect">
            <a:avLst/>
          </a:prstGeom>
        </p:spPr>
      </p:pic>
      <p:cxnSp>
        <p:nvCxnSpPr>
          <p:cNvPr id="37" name="Straight Connector 36">
            <a:extLst>
              <a:ext uri="{FF2B5EF4-FFF2-40B4-BE49-F238E27FC236}">
                <a16:creationId xmlns:a16="http://schemas.microsoft.com/office/drawing/2014/main" id="{29310625-7B00-47AC-8816-DB1D867D4C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253FF45-DF6F-5F5C-E0DE-F1745CF7A6BC}"/>
              </a:ext>
            </a:extLst>
          </p:cNvPr>
          <p:cNvSpPr txBox="1"/>
          <p:nvPr/>
        </p:nvSpPr>
        <p:spPr>
          <a:xfrm>
            <a:off x="11299371" y="453934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4342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5B74-DD7B-8269-6874-A212A1A04442}"/>
              </a:ext>
            </a:extLst>
          </p:cNvPr>
          <p:cNvSpPr>
            <a:spLocks noGrp="1"/>
          </p:cNvSpPr>
          <p:nvPr>
            <p:ph type="title"/>
          </p:nvPr>
        </p:nvSpPr>
        <p:spPr>
          <a:xfrm>
            <a:off x="7513841" y="5607003"/>
            <a:ext cx="2964424" cy="615610"/>
          </a:xfrm>
        </p:spPr>
        <p:txBody>
          <a:bodyPr>
            <a:normAutofit fontScale="90000"/>
          </a:bodyPr>
          <a:lstStyle/>
          <a:p>
            <a:r>
              <a:rPr lang="en-US" sz="2000" dirty="0"/>
              <a:t>Fig. : Pressure contours as obtained in </a:t>
            </a:r>
            <a:r>
              <a:rPr lang="en-US" sz="2000" dirty="0" err="1"/>
              <a:t>Paraview</a:t>
            </a:r>
            <a:endParaRPr lang="en-US" sz="2000" err="1"/>
          </a:p>
        </p:txBody>
      </p:sp>
      <p:pic>
        <p:nvPicPr>
          <p:cNvPr id="4" name="Picture 4" descr="A blurry image of a blue and green object&#10;&#10;Description automatically generated">
            <a:extLst>
              <a:ext uri="{FF2B5EF4-FFF2-40B4-BE49-F238E27FC236}">
                <a16:creationId xmlns:a16="http://schemas.microsoft.com/office/drawing/2014/main" id="{F5C747D3-B2A6-7BB6-159B-FFBF6C6B42F7}"/>
              </a:ext>
            </a:extLst>
          </p:cNvPr>
          <p:cNvPicPr>
            <a:picLocks noGrp="1" noChangeAspect="1"/>
          </p:cNvPicPr>
          <p:nvPr>
            <p:ph idx="1"/>
          </p:nvPr>
        </p:nvPicPr>
        <p:blipFill>
          <a:blip r:embed="rId2"/>
          <a:stretch>
            <a:fillRect/>
          </a:stretch>
        </p:blipFill>
        <p:spPr>
          <a:xfrm>
            <a:off x="902538" y="1918523"/>
            <a:ext cx="5283902" cy="3577033"/>
          </a:xfrm>
        </p:spPr>
      </p:pic>
      <p:pic>
        <p:nvPicPr>
          <p:cNvPr id="5" name="Picture 5" descr="A green background with a red circle&#10;&#10;Description automatically generated">
            <a:extLst>
              <a:ext uri="{FF2B5EF4-FFF2-40B4-BE49-F238E27FC236}">
                <a16:creationId xmlns:a16="http://schemas.microsoft.com/office/drawing/2014/main" id="{1DE736FF-087A-5800-EEE4-2A91994AC520}"/>
              </a:ext>
            </a:extLst>
          </p:cNvPr>
          <p:cNvPicPr>
            <a:picLocks noChangeAspect="1"/>
          </p:cNvPicPr>
          <p:nvPr/>
        </p:nvPicPr>
        <p:blipFill>
          <a:blip r:embed="rId3"/>
          <a:stretch>
            <a:fillRect/>
          </a:stretch>
        </p:blipFill>
        <p:spPr>
          <a:xfrm>
            <a:off x="6519940" y="1913161"/>
            <a:ext cx="4943166" cy="3573831"/>
          </a:xfrm>
          <a:prstGeom prst="rect">
            <a:avLst/>
          </a:prstGeom>
        </p:spPr>
      </p:pic>
      <p:sp>
        <p:nvSpPr>
          <p:cNvPr id="6" name="TextBox 5">
            <a:extLst>
              <a:ext uri="{FF2B5EF4-FFF2-40B4-BE49-F238E27FC236}">
                <a16:creationId xmlns:a16="http://schemas.microsoft.com/office/drawing/2014/main" id="{028B9E55-C9E5-9778-7C6F-E126C080FFF1}"/>
              </a:ext>
            </a:extLst>
          </p:cNvPr>
          <p:cNvSpPr txBox="1"/>
          <p:nvPr/>
        </p:nvSpPr>
        <p:spPr>
          <a:xfrm>
            <a:off x="2624099" y="5608096"/>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Fig. : Velocity contours as obtained in </a:t>
            </a:r>
            <a:r>
              <a:rPr lang="en-US" sz="2000" dirty="0" err="1"/>
              <a:t>Paraview</a:t>
            </a:r>
          </a:p>
          <a:p>
            <a:endParaRPr lang="en-US" sz="2000" dirty="0"/>
          </a:p>
        </p:txBody>
      </p:sp>
      <p:sp>
        <p:nvSpPr>
          <p:cNvPr id="3" name="TextBox 2">
            <a:extLst>
              <a:ext uri="{FF2B5EF4-FFF2-40B4-BE49-F238E27FC236}">
                <a16:creationId xmlns:a16="http://schemas.microsoft.com/office/drawing/2014/main" id="{EF54A6FE-3AA4-24CD-0075-764C7C129E33}"/>
              </a:ext>
            </a:extLst>
          </p:cNvPr>
          <p:cNvSpPr txBox="1"/>
          <p:nvPr/>
        </p:nvSpPr>
        <p:spPr>
          <a:xfrm>
            <a:off x="715610" y="584979"/>
            <a:ext cx="6804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RESULTS AND POST PROCESSING:</a:t>
            </a:r>
          </a:p>
          <a:p>
            <a:endParaRPr lang="en-US" sz="2400" dirty="0"/>
          </a:p>
        </p:txBody>
      </p:sp>
      <p:sp>
        <p:nvSpPr>
          <p:cNvPr id="7" name="TextBox 6">
            <a:extLst>
              <a:ext uri="{FF2B5EF4-FFF2-40B4-BE49-F238E27FC236}">
                <a16:creationId xmlns:a16="http://schemas.microsoft.com/office/drawing/2014/main" id="{B3953C23-A1BF-3D99-B2F9-26591B059E8B}"/>
              </a:ext>
            </a:extLst>
          </p:cNvPr>
          <p:cNvSpPr txBox="1"/>
          <p:nvPr/>
        </p:nvSpPr>
        <p:spPr>
          <a:xfrm>
            <a:off x="969065" y="1077676"/>
            <a:ext cx="64604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Reynolds number : 100</a:t>
            </a:r>
          </a:p>
          <a:p>
            <a:r>
              <a:rPr lang="en-US" sz="2400" dirty="0"/>
              <a:t>Flow : steady</a:t>
            </a:r>
          </a:p>
        </p:txBody>
      </p:sp>
    </p:spTree>
    <p:extLst>
      <p:ext uri="{BB962C8B-B14F-4D97-AF65-F5344CB8AC3E}">
        <p14:creationId xmlns:p14="http://schemas.microsoft.com/office/powerpoint/2010/main" val="889885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B7ED-2969-56D3-58EB-82B7918D1235}"/>
              </a:ext>
            </a:extLst>
          </p:cNvPr>
          <p:cNvSpPr>
            <a:spLocks noGrp="1"/>
          </p:cNvSpPr>
          <p:nvPr>
            <p:ph type="title"/>
          </p:nvPr>
        </p:nvSpPr>
        <p:spPr/>
        <p:txBody>
          <a:bodyPr/>
          <a:lstStyle/>
          <a:p>
            <a:endParaRPr lang="en-US"/>
          </a:p>
        </p:txBody>
      </p:sp>
      <p:pic>
        <p:nvPicPr>
          <p:cNvPr id="5" name="Picture 5" descr="A computer generated image of a blue hole&#10;&#10;Description automatically generated">
            <a:extLst>
              <a:ext uri="{FF2B5EF4-FFF2-40B4-BE49-F238E27FC236}">
                <a16:creationId xmlns:a16="http://schemas.microsoft.com/office/drawing/2014/main" id="{5491ED68-1524-9183-CF08-3F40E2F10803}"/>
              </a:ext>
            </a:extLst>
          </p:cNvPr>
          <p:cNvPicPr>
            <a:picLocks noGrp="1" noChangeAspect="1"/>
          </p:cNvPicPr>
          <p:nvPr>
            <p:ph idx="1"/>
          </p:nvPr>
        </p:nvPicPr>
        <p:blipFill>
          <a:blip r:embed="rId4"/>
          <a:stretch>
            <a:fillRect/>
          </a:stretch>
        </p:blipFill>
        <p:spPr>
          <a:xfrm>
            <a:off x="704263" y="989801"/>
            <a:ext cx="5578869" cy="3850898"/>
          </a:xfrm>
        </p:spPr>
      </p:pic>
      <p:pic>
        <p:nvPicPr>
          <p:cNvPr id="4" name="WhatsApp Video 2023-07-18 at 5.13.39 PM (1)">
            <a:hlinkClick r:id="" action="ppaction://media"/>
            <a:extLst>
              <a:ext uri="{FF2B5EF4-FFF2-40B4-BE49-F238E27FC236}">
                <a16:creationId xmlns:a16="http://schemas.microsoft.com/office/drawing/2014/main" id="{388507AB-5F04-8678-82B0-4A32774D45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1178" y="972269"/>
            <a:ext cx="4730827" cy="3876493"/>
          </a:xfrm>
          <a:prstGeom prst="rect">
            <a:avLst/>
          </a:prstGeom>
        </p:spPr>
      </p:pic>
      <p:sp>
        <p:nvSpPr>
          <p:cNvPr id="6" name="TextBox 5">
            <a:extLst>
              <a:ext uri="{FF2B5EF4-FFF2-40B4-BE49-F238E27FC236}">
                <a16:creationId xmlns:a16="http://schemas.microsoft.com/office/drawing/2014/main" id="{31A7992F-3994-5F10-B049-1ED827A7D880}"/>
              </a:ext>
            </a:extLst>
          </p:cNvPr>
          <p:cNvSpPr txBox="1"/>
          <p:nvPr/>
        </p:nvSpPr>
        <p:spPr>
          <a:xfrm>
            <a:off x="2607146" y="5144750"/>
            <a:ext cx="3752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Velocity Vector</a:t>
            </a:r>
          </a:p>
        </p:txBody>
      </p:sp>
      <p:sp>
        <p:nvSpPr>
          <p:cNvPr id="7" name="TextBox 6">
            <a:extLst>
              <a:ext uri="{FF2B5EF4-FFF2-40B4-BE49-F238E27FC236}">
                <a16:creationId xmlns:a16="http://schemas.microsoft.com/office/drawing/2014/main" id="{552F8313-E9F0-B6FB-0068-F48A85047BAD}"/>
              </a:ext>
            </a:extLst>
          </p:cNvPr>
          <p:cNvSpPr txBox="1"/>
          <p:nvPr/>
        </p:nvSpPr>
        <p:spPr>
          <a:xfrm>
            <a:off x="8125239" y="5019260"/>
            <a:ext cx="3105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Animation</a:t>
            </a:r>
          </a:p>
          <a:p>
            <a:endParaRPr lang="en-US" dirty="0"/>
          </a:p>
        </p:txBody>
      </p:sp>
    </p:spTree>
    <p:extLst>
      <p:ext uri="{BB962C8B-B14F-4D97-AF65-F5344CB8AC3E}">
        <p14:creationId xmlns:p14="http://schemas.microsoft.com/office/powerpoint/2010/main" val="360863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4073BFE4-FAF3-A5F2-8B56-077C2428B571}"/>
              </a:ext>
            </a:extLst>
          </p:cNvPr>
          <p:cNvPicPr>
            <a:picLocks noChangeAspect="1"/>
          </p:cNvPicPr>
          <p:nvPr/>
        </p:nvPicPr>
        <p:blipFill rotWithShape="1">
          <a:blip r:embed="rId2">
            <a:alphaModFix amt="35000"/>
          </a:blip>
          <a:srcRect t="5124" r="-2" b="10479"/>
          <a:stretch/>
        </p:blipFill>
        <p:spPr>
          <a:xfrm>
            <a:off x="135214" y="319558"/>
            <a:ext cx="12191980" cy="6857990"/>
          </a:xfrm>
          <a:prstGeom prst="rect">
            <a:avLst/>
          </a:prstGeom>
        </p:spPr>
      </p:pic>
      <p:sp>
        <p:nvSpPr>
          <p:cNvPr id="2" name="Title 1">
            <a:extLst>
              <a:ext uri="{FF2B5EF4-FFF2-40B4-BE49-F238E27FC236}">
                <a16:creationId xmlns:a16="http://schemas.microsoft.com/office/drawing/2014/main" id="{F31C126E-397F-ED41-A95B-1BDF83D14F84}"/>
              </a:ext>
            </a:extLst>
          </p:cNvPr>
          <p:cNvSpPr>
            <a:spLocks noGrp="1"/>
          </p:cNvSpPr>
          <p:nvPr>
            <p:ph type="title"/>
          </p:nvPr>
        </p:nvSpPr>
        <p:spPr>
          <a:xfrm>
            <a:off x="-769373" y="724035"/>
            <a:ext cx="5459358" cy="443546"/>
          </a:xfrm>
        </p:spPr>
        <p:txBody>
          <a:bodyPr>
            <a:normAutofit fontScale="90000"/>
          </a:bodyPr>
          <a:lstStyle/>
          <a:p>
            <a:r>
              <a:rPr lang="en-US" dirty="0">
                <a:solidFill>
                  <a:srgbClr val="FFFFFF"/>
                </a:solidFill>
              </a:rPr>
              <a:t>RESULTS:</a:t>
            </a:r>
            <a:br>
              <a:rPr lang="en-US" dirty="0">
                <a:solidFill>
                  <a:srgbClr val="FFFFFF"/>
                </a:solidFill>
              </a:rPr>
            </a:br>
            <a:endParaRPr lang="en-US" dirty="0">
              <a:solidFill>
                <a:srgbClr val="FFFFFF"/>
              </a:solidFill>
            </a:endParaRPr>
          </a:p>
        </p:txBody>
      </p:sp>
      <p:cxnSp>
        <p:nvCxnSpPr>
          <p:cNvPr id="11" name="Straight Connector 1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pic>
        <p:nvPicPr>
          <p:cNvPr id="4" name="Picture 5" descr="A graph with purple lines&#10;&#10;Description automatically generated">
            <a:extLst>
              <a:ext uri="{FF2B5EF4-FFF2-40B4-BE49-F238E27FC236}">
                <a16:creationId xmlns:a16="http://schemas.microsoft.com/office/drawing/2014/main" id="{263C8AED-05C2-D889-FC1D-D6D314EB4291}"/>
              </a:ext>
            </a:extLst>
          </p:cNvPr>
          <p:cNvPicPr>
            <a:picLocks noGrp="1" noChangeAspect="1"/>
          </p:cNvPicPr>
          <p:nvPr>
            <p:ph idx="1"/>
          </p:nvPr>
        </p:nvPicPr>
        <p:blipFill>
          <a:blip r:embed="rId3"/>
          <a:stretch>
            <a:fillRect/>
          </a:stretch>
        </p:blipFill>
        <p:spPr>
          <a:xfrm>
            <a:off x="744312" y="1340191"/>
            <a:ext cx="10986051" cy="4535677"/>
          </a:xfrm>
        </p:spPr>
      </p:pic>
      <p:sp>
        <p:nvSpPr>
          <p:cNvPr id="6" name="TextBox 5">
            <a:extLst>
              <a:ext uri="{FF2B5EF4-FFF2-40B4-BE49-F238E27FC236}">
                <a16:creationId xmlns:a16="http://schemas.microsoft.com/office/drawing/2014/main" id="{5522A9B5-2C23-E290-B8F9-CBEB7C140E6C}"/>
              </a:ext>
            </a:extLst>
          </p:cNvPr>
          <p:cNvSpPr txBox="1"/>
          <p:nvPr/>
        </p:nvSpPr>
        <p:spPr>
          <a:xfrm>
            <a:off x="4578145" y="5960806"/>
            <a:ext cx="2952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  Plot of drag with time</a:t>
            </a:r>
          </a:p>
          <a:p>
            <a:endParaRPr lang="en-US" dirty="0"/>
          </a:p>
        </p:txBody>
      </p:sp>
    </p:spTree>
    <p:extLst>
      <p:ext uri="{BB962C8B-B14F-4D97-AF65-F5344CB8AC3E}">
        <p14:creationId xmlns:p14="http://schemas.microsoft.com/office/powerpoint/2010/main" val="332198955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4073BFE4-FAF3-A5F2-8B56-077C2428B571}"/>
              </a:ext>
            </a:extLst>
          </p:cNvPr>
          <p:cNvPicPr>
            <a:picLocks noChangeAspect="1"/>
          </p:cNvPicPr>
          <p:nvPr/>
        </p:nvPicPr>
        <p:blipFill rotWithShape="1">
          <a:blip r:embed="rId2">
            <a:alphaModFix amt="35000"/>
          </a:blip>
          <a:srcRect t="5124" r="-2" b="10479"/>
          <a:stretch/>
        </p:blipFill>
        <p:spPr>
          <a:xfrm>
            <a:off x="135214" y="319558"/>
            <a:ext cx="12191980" cy="6857990"/>
          </a:xfrm>
          <a:prstGeom prst="rect">
            <a:avLst/>
          </a:prstGeom>
        </p:spPr>
      </p:pic>
      <p:sp>
        <p:nvSpPr>
          <p:cNvPr id="2" name="Title 1">
            <a:extLst>
              <a:ext uri="{FF2B5EF4-FFF2-40B4-BE49-F238E27FC236}">
                <a16:creationId xmlns:a16="http://schemas.microsoft.com/office/drawing/2014/main" id="{F31C126E-397F-ED41-A95B-1BDF83D14F84}"/>
              </a:ext>
            </a:extLst>
          </p:cNvPr>
          <p:cNvSpPr>
            <a:spLocks noGrp="1"/>
          </p:cNvSpPr>
          <p:nvPr>
            <p:ph type="title"/>
          </p:nvPr>
        </p:nvSpPr>
        <p:spPr>
          <a:xfrm>
            <a:off x="-769373" y="724035"/>
            <a:ext cx="5459358" cy="443546"/>
          </a:xfrm>
        </p:spPr>
        <p:txBody>
          <a:bodyPr>
            <a:normAutofit fontScale="90000"/>
          </a:bodyPr>
          <a:lstStyle/>
          <a:p>
            <a:br>
              <a:rPr lang="en-US" dirty="0">
                <a:solidFill>
                  <a:srgbClr val="FFFFFF"/>
                </a:solidFill>
              </a:rPr>
            </a:br>
            <a:endParaRPr lang="en-US" dirty="0">
              <a:solidFill>
                <a:srgbClr val="FFFFFF"/>
              </a:solidFill>
            </a:endParaRPr>
          </a:p>
        </p:txBody>
      </p:sp>
      <p:cxnSp>
        <p:nvCxnSpPr>
          <p:cNvPr id="11" name="Straight Connector 1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pic>
        <p:nvPicPr>
          <p:cNvPr id="4" name="Picture 5" descr="A graph of a sound wave&#10;&#10;Description automatically generated">
            <a:extLst>
              <a:ext uri="{FF2B5EF4-FFF2-40B4-BE49-F238E27FC236}">
                <a16:creationId xmlns:a16="http://schemas.microsoft.com/office/drawing/2014/main" id="{263C8AED-05C2-D889-FC1D-D6D314EB4291}"/>
              </a:ext>
            </a:extLst>
          </p:cNvPr>
          <p:cNvPicPr>
            <a:picLocks noGrp="1" noChangeAspect="1"/>
          </p:cNvPicPr>
          <p:nvPr>
            <p:ph idx="1"/>
          </p:nvPr>
        </p:nvPicPr>
        <p:blipFill>
          <a:blip r:embed="rId3"/>
          <a:stretch>
            <a:fillRect/>
          </a:stretch>
        </p:blipFill>
        <p:spPr>
          <a:xfrm>
            <a:off x="208253" y="822607"/>
            <a:ext cx="11411187" cy="5053261"/>
          </a:xfrm>
        </p:spPr>
      </p:pic>
      <p:sp>
        <p:nvSpPr>
          <p:cNvPr id="6" name="TextBox 5">
            <a:extLst>
              <a:ext uri="{FF2B5EF4-FFF2-40B4-BE49-F238E27FC236}">
                <a16:creationId xmlns:a16="http://schemas.microsoft.com/office/drawing/2014/main" id="{5522A9B5-2C23-E290-B8F9-CBEB7C140E6C}"/>
              </a:ext>
            </a:extLst>
          </p:cNvPr>
          <p:cNvSpPr txBox="1"/>
          <p:nvPr/>
        </p:nvSpPr>
        <p:spPr>
          <a:xfrm>
            <a:off x="4578145" y="5960806"/>
            <a:ext cx="2952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  Plot of Lift with time</a:t>
            </a:r>
          </a:p>
          <a:p>
            <a:endParaRPr lang="en-US" dirty="0"/>
          </a:p>
        </p:txBody>
      </p:sp>
    </p:spTree>
    <p:extLst>
      <p:ext uri="{BB962C8B-B14F-4D97-AF65-F5344CB8AC3E}">
        <p14:creationId xmlns:p14="http://schemas.microsoft.com/office/powerpoint/2010/main" val="416331671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2C1389-724B-9368-46D6-9E6E141C09DB}"/>
              </a:ext>
            </a:extLst>
          </p:cNvPr>
          <p:cNvSpPr txBox="1"/>
          <p:nvPr/>
        </p:nvSpPr>
        <p:spPr>
          <a:xfrm>
            <a:off x="974535" y="672298"/>
            <a:ext cx="71810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Experimental set-up :</a:t>
            </a:r>
          </a:p>
        </p:txBody>
      </p:sp>
      <p:pic>
        <p:nvPicPr>
          <p:cNvPr id="6" name="WhatsApp Video 2023-07-24 at 7.12.41 PM (1)">
            <a:hlinkClick r:id="" action="ppaction://media"/>
            <a:extLst>
              <a:ext uri="{FF2B5EF4-FFF2-40B4-BE49-F238E27FC236}">
                <a16:creationId xmlns:a16="http://schemas.microsoft.com/office/drawing/2014/main" id="{07EF2403-2E29-C3D4-D89D-510F501EBC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2937" y="1834911"/>
            <a:ext cx="4951560" cy="3317574"/>
          </a:xfrm>
          <a:prstGeom prst="rect">
            <a:avLst/>
          </a:prstGeom>
        </p:spPr>
      </p:pic>
      <p:pic>
        <p:nvPicPr>
          <p:cNvPr id="9" name="WhatsApp Video 2023-07-24 at 7.12.41 PM (2)">
            <a:hlinkClick r:id="" action="ppaction://media"/>
            <a:extLst>
              <a:ext uri="{FF2B5EF4-FFF2-40B4-BE49-F238E27FC236}">
                <a16:creationId xmlns:a16="http://schemas.microsoft.com/office/drawing/2014/main" id="{A3999CFA-236E-1169-488F-47F59D74548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67578" y="1834912"/>
            <a:ext cx="4793411" cy="3317573"/>
          </a:xfrm>
          <a:prstGeom prst="rect">
            <a:avLst/>
          </a:prstGeom>
        </p:spPr>
      </p:pic>
      <p:sp>
        <p:nvSpPr>
          <p:cNvPr id="10" name="TextBox 9">
            <a:extLst>
              <a:ext uri="{FF2B5EF4-FFF2-40B4-BE49-F238E27FC236}">
                <a16:creationId xmlns:a16="http://schemas.microsoft.com/office/drawing/2014/main" id="{0A1DC11A-29CA-90E7-B127-C04DB669F7B4}"/>
              </a:ext>
            </a:extLst>
          </p:cNvPr>
          <p:cNvSpPr txBox="1"/>
          <p:nvPr/>
        </p:nvSpPr>
        <p:spPr>
          <a:xfrm>
            <a:off x="3503543" y="5441673"/>
            <a:ext cx="5694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Courtsey</a:t>
            </a:r>
            <a:r>
              <a:rPr lang="en-US" dirty="0"/>
              <a:t> : Sanu Sourav ( B. Tech, Mech. </a:t>
            </a:r>
            <a:r>
              <a:rPr lang="en-US" dirty="0" err="1"/>
              <a:t>Engg</a:t>
            </a:r>
            <a:r>
              <a:rPr lang="en-US" dirty="0"/>
              <a:t>, IIT Guwahati)</a:t>
            </a:r>
          </a:p>
        </p:txBody>
      </p:sp>
    </p:spTree>
    <p:extLst>
      <p:ext uri="{BB962C8B-B14F-4D97-AF65-F5344CB8AC3E}">
        <p14:creationId xmlns:p14="http://schemas.microsoft.com/office/powerpoint/2010/main" val="111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raph with a line&#10;&#10;Description automatically generated">
            <a:extLst>
              <a:ext uri="{FF2B5EF4-FFF2-40B4-BE49-F238E27FC236}">
                <a16:creationId xmlns:a16="http://schemas.microsoft.com/office/drawing/2014/main" id="{E4404813-0FFA-D7D2-48B4-F5F8D902EB23}"/>
              </a:ext>
            </a:extLst>
          </p:cNvPr>
          <p:cNvPicPr>
            <a:picLocks noChangeAspect="1"/>
          </p:cNvPicPr>
          <p:nvPr/>
        </p:nvPicPr>
        <p:blipFill>
          <a:blip r:embed="rId2"/>
          <a:stretch>
            <a:fillRect/>
          </a:stretch>
        </p:blipFill>
        <p:spPr>
          <a:xfrm>
            <a:off x="3027871" y="1334269"/>
            <a:ext cx="6351917" cy="4462631"/>
          </a:xfrm>
          <a:prstGeom prst="rect">
            <a:avLst/>
          </a:prstGeom>
        </p:spPr>
      </p:pic>
      <p:sp>
        <p:nvSpPr>
          <p:cNvPr id="3" name="TextBox 2">
            <a:extLst>
              <a:ext uri="{FF2B5EF4-FFF2-40B4-BE49-F238E27FC236}">
                <a16:creationId xmlns:a16="http://schemas.microsoft.com/office/drawing/2014/main" id="{23A466C8-FD74-0EB2-A13F-F3D029C05ACF}"/>
              </a:ext>
            </a:extLst>
          </p:cNvPr>
          <p:cNvSpPr txBox="1"/>
          <p:nvPr/>
        </p:nvSpPr>
        <p:spPr>
          <a:xfrm>
            <a:off x="869674" y="695739"/>
            <a:ext cx="51186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Plot of Cd v/s Re :</a:t>
            </a:r>
          </a:p>
        </p:txBody>
      </p:sp>
      <p:sp>
        <p:nvSpPr>
          <p:cNvPr id="4" name="TextBox 3">
            <a:extLst>
              <a:ext uri="{FF2B5EF4-FFF2-40B4-BE49-F238E27FC236}">
                <a16:creationId xmlns:a16="http://schemas.microsoft.com/office/drawing/2014/main" id="{24E25539-D231-129F-7D08-50DEDAD316B7}"/>
              </a:ext>
            </a:extLst>
          </p:cNvPr>
          <p:cNvSpPr txBox="1"/>
          <p:nvPr/>
        </p:nvSpPr>
        <p:spPr>
          <a:xfrm>
            <a:off x="3180522" y="5913782"/>
            <a:ext cx="73052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Courtsey</a:t>
            </a:r>
            <a:r>
              <a:rPr lang="en-US" dirty="0"/>
              <a:t> : Sanu Sourav ( B. Tech, Mech. </a:t>
            </a:r>
            <a:r>
              <a:rPr lang="en-US" dirty="0" err="1"/>
              <a:t>Engg</a:t>
            </a:r>
            <a:r>
              <a:rPr lang="en-US" dirty="0"/>
              <a:t>, IIT Guwahati)</a:t>
            </a:r>
          </a:p>
        </p:txBody>
      </p:sp>
    </p:spTree>
    <p:extLst>
      <p:ext uri="{BB962C8B-B14F-4D97-AF65-F5344CB8AC3E}">
        <p14:creationId xmlns:p14="http://schemas.microsoft.com/office/powerpoint/2010/main" val="400832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259D-355C-8128-8183-3EF3A38769BA}"/>
              </a:ext>
            </a:extLst>
          </p:cNvPr>
          <p:cNvSpPr>
            <a:spLocks noGrp="1"/>
          </p:cNvSpPr>
          <p:nvPr>
            <p:ph type="title"/>
          </p:nvPr>
        </p:nvSpPr>
        <p:spPr>
          <a:xfrm>
            <a:off x="2843982" y="748617"/>
            <a:ext cx="6319680" cy="603318"/>
          </a:xfrm>
        </p:spPr>
        <p:txBody>
          <a:bodyPr>
            <a:normAutofit/>
          </a:bodyPr>
          <a:lstStyle/>
          <a:p>
            <a:r>
              <a:rPr lang="en-US" sz="2000" b="1" dirty="0"/>
              <a:t>Drag and Lift Analysis on stationary circular cylinder</a:t>
            </a:r>
          </a:p>
        </p:txBody>
      </p:sp>
      <p:sp>
        <p:nvSpPr>
          <p:cNvPr id="3" name="Content Placeholder 2">
            <a:extLst>
              <a:ext uri="{FF2B5EF4-FFF2-40B4-BE49-F238E27FC236}">
                <a16:creationId xmlns:a16="http://schemas.microsoft.com/office/drawing/2014/main" id="{E8171C37-57DC-E640-8DA2-CBB67049BFA4}"/>
              </a:ext>
            </a:extLst>
          </p:cNvPr>
          <p:cNvSpPr>
            <a:spLocks noGrp="1"/>
          </p:cNvSpPr>
          <p:nvPr>
            <p:ph idx="1"/>
          </p:nvPr>
        </p:nvSpPr>
        <p:spPr>
          <a:xfrm>
            <a:off x="963563" y="1524545"/>
            <a:ext cx="10584421" cy="4683161"/>
          </a:xfrm>
        </p:spPr>
        <p:txBody>
          <a:bodyPr>
            <a:normAutofit fontScale="70000" lnSpcReduction="20000"/>
          </a:bodyPr>
          <a:lstStyle/>
          <a:p>
            <a:r>
              <a:rPr lang="en-US" b="1" u="sng" dirty="0">
                <a:solidFill>
                  <a:srgbClr val="0A1931"/>
                </a:solidFill>
                <a:ea typeface="+mn-lt"/>
                <a:cs typeface="+mn-lt"/>
              </a:rPr>
              <a:t>AIM</a:t>
            </a:r>
            <a:endParaRPr lang="en-US" dirty="0">
              <a:solidFill>
                <a:srgbClr val="262626"/>
              </a:solidFill>
              <a:ea typeface="+mn-lt"/>
              <a:cs typeface="+mn-lt"/>
            </a:endParaRPr>
          </a:p>
          <a:p>
            <a:pPr marL="0" indent="0">
              <a:buSzPct val="114999"/>
              <a:buNone/>
            </a:pPr>
            <a:r>
              <a:rPr lang="en-US" dirty="0">
                <a:solidFill>
                  <a:srgbClr val="0A1931"/>
                </a:solidFill>
                <a:ea typeface="+mn-lt"/>
                <a:cs typeface="+mn-lt"/>
              </a:rPr>
              <a:t>   Simulate the steady and unsteady  flow of water over a cylinder and analyze lift and drag coefficients.</a:t>
            </a:r>
            <a:endParaRPr lang="en-US"/>
          </a:p>
          <a:p>
            <a:pPr>
              <a:buNone/>
            </a:pPr>
            <a:r>
              <a:rPr lang="en-US" b="1" u="sng" dirty="0">
                <a:solidFill>
                  <a:srgbClr val="0A1931"/>
                </a:solidFill>
                <a:ea typeface="+mn-lt"/>
                <a:cs typeface="+mn-lt"/>
              </a:rPr>
              <a:t>INTRODUCTION</a:t>
            </a:r>
            <a:endParaRPr lang="en-US" dirty="0"/>
          </a:p>
          <a:p>
            <a:pPr>
              <a:buNone/>
            </a:pPr>
            <a:r>
              <a:rPr lang="en-US" dirty="0">
                <a:solidFill>
                  <a:srgbClr val="0A1931"/>
                </a:solidFill>
                <a:ea typeface="+mn-lt"/>
                <a:cs typeface="+mn-lt"/>
              </a:rPr>
              <a:t>             Flow around objects exists from commonly observed movement of animals in nature such as the flight of birds ranging from the smallest in size to the largest to man-made applications viz., in heat exchangers, chimney stacks, and commercial and cargo flight aircrafts respectively and a growing significance to understand the different fluid flow phenomena like lift and drag coefficients, boundary layer separation, vortex shedding, etc., has been extensively exploited in recent years and in many cases to solve existing issues with the previously mentioned engineering applications. One such peculiar interest that gained importance over time was the flow around a circular cylinder and more specifically to comprehend the phenomenon of Karman vortex street which is when the wake behind the circular cylinder becomes unstable beyond a certain value of Reynolds number</a:t>
            </a:r>
            <a:endParaRPr lang="en-US" dirty="0"/>
          </a:p>
          <a:p>
            <a:pPr>
              <a:buNone/>
            </a:pPr>
            <a:r>
              <a:rPr lang="en-US" dirty="0">
                <a:solidFill>
                  <a:srgbClr val="0A1931"/>
                </a:solidFill>
                <a:ea typeface="+mn-lt"/>
                <a:cs typeface="+mn-lt"/>
              </a:rPr>
              <a:t>              In this project, we are going to simulate the flow over a cylinder in order to capture the vortex shedding that is formed behind the cylinder surface and drag and lift coefficients. This is done for various cases by varying the velocity of the fluid flow for each case in order to change the Reynold's number and so by taking the user defined fluid with constant density of 1 kg/m^3 and viscosity of 0.05 kg/m-s. This simulation is done with steady state and transient state for Reynolds number is 100 and so as to analyze the vortex formation for both the cases and also to calculate the Strouhal number.</a:t>
            </a:r>
            <a:endParaRPr lang="en-US" dirty="0"/>
          </a:p>
          <a:p>
            <a:pPr marL="0" indent="0">
              <a:buNone/>
            </a:pPr>
            <a:endParaRPr lang="en-US" dirty="0">
              <a:solidFill>
                <a:srgbClr val="0A1931"/>
              </a:solidFill>
            </a:endParaRPr>
          </a:p>
          <a:p>
            <a:pPr>
              <a:buSzPct val="114999"/>
            </a:pPr>
            <a:endParaRPr lang="en-US" dirty="0"/>
          </a:p>
        </p:txBody>
      </p:sp>
    </p:spTree>
    <p:extLst>
      <p:ext uri="{BB962C8B-B14F-4D97-AF65-F5344CB8AC3E}">
        <p14:creationId xmlns:p14="http://schemas.microsoft.com/office/powerpoint/2010/main" val="396900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ABED2D-6DD4-814C-8B01-AB3AA5F0E622}"/>
              </a:ext>
            </a:extLst>
          </p:cNvPr>
          <p:cNvSpPr>
            <a:spLocks noGrp="1"/>
          </p:cNvSpPr>
          <p:nvPr>
            <p:ph type="title"/>
          </p:nvPr>
        </p:nvSpPr>
        <p:spPr>
          <a:xfrm>
            <a:off x="952108" y="954756"/>
            <a:ext cx="2730414" cy="4946003"/>
          </a:xfrm>
        </p:spPr>
        <p:txBody>
          <a:bodyPr>
            <a:normAutofit/>
          </a:bodyPr>
          <a:lstStyle/>
          <a:p>
            <a:r>
              <a:rPr lang="en-US" sz="3700" b="1">
                <a:solidFill>
                  <a:srgbClr val="FFFFFF"/>
                </a:solidFill>
              </a:rPr>
              <a:t>Conclusion:</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FE50B0-E59A-8948-566F-C802C8A59213}"/>
              </a:ext>
            </a:extLst>
          </p:cNvPr>
          <p:cNvSpPr>
            <a:spLocks noGrp="1"/>
          </p:cNvSpPr>
          <p:nvPr>
            <p:ph idx="1"/>
          </p:nvPr>
        </p:nvSpPr>
        <p:spPr>
          <a:xfrm>
            <a:off x="5140934" y="469900"/>
            <a:ext cx="5953630" cy="5405968"/>
          </a:xfrm>
        </p:spPr>
        <p:txBody>
          <a:bodyPr anchor="ctr">
            <a:normAutofit/>
          </a:bodyPr>
          <a:lstStyle/>
          <a:p>
            <a:pPr marL="457200" indent="-457200">
              <a:lnSpc>
                <a:spcPct val="90000"/>
              </a:lnSpc>
              <a:buAutoNum type="arabicPeriod"/>
            </a:pPr>
            <a:r>
              <a:rPr lang="en-US" sz="2200" dirty="0">
                <a:ea typeface="+mn-lt"/>
                <a:cs typeface="+mn-lt"/>
              </a:rPr>
              <a:t>The fluid flow over a cylinder has successfully been simulated for the Reynold’s Number 100 and the respective plots and contours have been obtained.</a:t>
            </a:r>
            <a:endParaRPr lang="en-US" sz="2200" dirty="0"/>
          </a:p>
          <a:p>
            <a:pPr marL="457200" indent="-457200">
              <a:lnSpc>
                <a:spcPct val="90000"/>
              </a:lnSpc>
              <a:buSzPct val="114999"/>
              <a:buAutoNum type="arabicPeriod"/>
            </a:pPr>
            <a:r>
              <a:rPr lang="en-US" sz="2200" dirty="0">
                <a:ea typeface="+mn-lt"/>
                <a:cs typeface="+mn-lt"/>
              </a:rPr>
              <a:t>Coefficient of drag(Cd) comes out to be close to</a:t>
            </a:r>
            <a:r>
              <a:rPr lang="en-US" sz="2200" b="1" dirty="0">
                <a:ea typeface="+mn-lt"/>
                <a:cs typeface="+mn-lt"/>
              </a:rPr>
              <a:t> 1.3 - 1.4.</a:t>
            </a:r>
          </a:p>
          <a:p>
            <a:pPr marL="457200" indent="-457200">
              <a:lnSpc>
                <a:spcPct val="90000"/>
              </a:lnSpc>
              <a:buSzPct val="114999"/>
              <a:buAutoNum type="arabicPeriod"/>
            </a:pPr>
            <a:r>
              <a:rPr lang="en-US" sz="2200" dirty="0">
                <a:ea typeface="+mn-lt"/>
                <a:cs typeface="+mn-lt"/>
              </a:rPr>
              <a:t>Coefficient of lift varies sinusoidal type with average zero.</a:t>
            </a:r>
            <a:endParaRPr lang="en-US" sz="2200" b="1" dirty="0">
              <a:ea typeface="+mn-lt"/>
              <a:cs typeface="+mn-lt"/>
            </a:endParaRPr>
          </a:p>
          <a:p>
            <a:pPr marL="457200" indent="-457200">
              <a:lnSpc>
                <a:spcPct val="90000"/>
              </a:lnSpc>
              <a:buSzPct val="114999"/>
              <a:buAutoNum type="arabicPeriod"/>
            </a:pPr>
            <a:r>
              <a:rPr lang="en-US" sz="2200" dirty="0">
                <a:ea typeface="+mn-lt"/>
                <a:cs typeface="+mn-lt"/>
              </a:rPr>
              <a:t> Averag</a:t>
            </a:r>
            <a:r>
              <a:rPr lang="en-US" sz="2200" b="1" dirty="0">
                <a:ea typeface="+mn-lt"/>
                <a:cs typeface="+mn-lt"/>
              </a:rPr>
              <a:t>e Lift is Zero.</a:t>
            </a:r>
            <a:endParaRPr lang="en-US" sz="2200" dirty="0">
              <a:ea typeface="+mn-lt"/>
              <a:cs typeface="+mn-lt"/>
            </a:endParaRPr>
          </a:p>
          <a:p>
            <a:pPr marL="457200" indent="-457200">
              <a:lnSpc>
                <a:spcPct val="90000"/>
              </a:lnSpc>
              <a:buSzPct val="114999"/>
              <a:buAutoNum type="arabicPeriod"/>
            </a:pPr>
            <a:r>
              <a:rPr lang="en-US" sz="2200" dirty="0">
                <a:ea typeface="+mn-lt"/>
                <a:cs typeface="+mn-lt"/>
              </a:rPr>
              <a:t>Vortex shedding is not much significant as we operated on low Reynolds number.</a:t>
            </a:r>
          </a:p>
          <a:p>
            <a:pPr marL="457200" indent="-457200">
              <a:lnSpc>
                <a:spcPct val="90000"/>
              </a:lnSpc>
              <a:buSzPct val="114999"/>
              <a:buAutoNum type="arabicPeriod"/>
            </a:pPr>
            <a:r>
              <a:rPr lang="en-US" sz="2200" dirty="0">
                <a:ea typeface="+mn-lt"/>
                <a:cs typeface="+mn-lt"/>
              </a:rPr>
              <a:t> Transient state simulation takes a very high simulation time to compute the results and the number of iterations or timesteps it takes to reach a steady state is also very high.</a:t>
            </a:r>
            <a:endParaRPr lang="en-US" sz="2200" dirty="0"/>
          </a:p>
        </p:txBody>
      </p:sp>
      <p:sp>
        <p:nvSpPr>
          <p:cNvPr id="4" name="TextBox 3">
            <a:extLst>
              <a:ext uri="{FF2B5EF4-FFF2-40B4-BE49-F238E27FC236}">
                <a16:creationId xmlns:a16="http://schemas.microsoft.com/office/drawing/2014/main" id="{F33D212B-EBB3-E562-6D7A-EDED3B4B1B70}"/>
              </a:ext>
            </a:extLst>
          </p:cNvPr>
          <p:cNvSpPr txBox="1"/>
          <p:nvPr/>
        </p:nvSpPr>
        <p:spPr>
          <a:xfrm>
            <a:off x="7373552" y="6039272"/>
            <a:ext cx="35754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hlinkClick r:id="rId3"/>
              </a:rPr>
              <a:t>Various coefficients obtained</a:t>
            </a:r>
            <a:r>
              <a:rPr lang="en-US" sz="2000" dirty="0">
                <a:hlinkClick r:id="rId3"/>
              </a:rPr>
              <a:t>  </a:t>
            </a:r>
            <a:endParaRPr lang="en-US" sz="2000" dirty="0"/>
          </a:p>
        </p:txBody>
      </p:sp>
      <p:sp>
        <p:nvSpPr>
          <p:cNvPr id="5" name="TextBox 4">
            <a:extLst>
              <a:ext uri="{FF2B5EF4-FFF2-40B4-BE49-F238E27FC236}">
                <a16:creationId xmlns:a16="http://schemas.microsoft.com/office/drawing/2014/main" id="{C6E8E13A-6B4E-ACBC-AA84-ED9433DF8895}"/>
              </a:ext>
            </a:extLst>
          </p:cNvPr>
          <p:cNvSpPr txBox="1"/>
          <p:nvPr/>
        </p:nvSpPr>
        <p:spPr>
          <a:xfrm>
            <a:off x="6521226" y="6040521"/>
            <a:ext cx="17043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Link :</a:t>
            </a:r>
          </a:p>
        </p:txBody>
      </p:sp>
    </p:spTree>
    <p:extLst>
      <p:ext uri="{BB962C8B-B14F-4D97-AF65-F5344CB8AC3E}">
        <p14:creationId xmlns:p14="http://schemas.microsoft.com/office/powerpoint/2010/main" val="1012172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A473-943A-AC70-90FA-E81C60A7B416}"/>
              </a:ext>
            </a:extLst>
          </p:cNvPr>
          <p:cNvSpPr>
            <a:spLocks noGrp="1"/>
          </p:cNvSpPr>
          <p:nvPr>
            <p:ph type="ctrTitle" idx="4294967295"/>
          </p:nvPr>
        </p:nvSpPr>
        <p:spPr>
          <a:xfrm>
            <a:off x="718600" y="577701"/>
            <a:ext cx="6445818" cy="390346"/>
          </a:xfrm>
        </p:spPr>
        <p:txBody>
          <a:bodyPr>
            <a:normAutofit fontScale="90000"/>
          </a:bodyPr>
          <a:lstStyle/>
          <a:p>
            <a:r>
              <a:rPr lang="en-US" sz="3200" b="1" dirty="0"/>
              <a:t>MESHING OF WIND TURBINE:</a:t>
            </a:r>
          </a:p>
        </p:txBody>
      </p:sp>
      <p:sp>
        <p:nvSpPr>
          <p:cNvPr id="4" name="Rectangle 3">
            <a:extLst>
              <a:ext uri="{FF2B5EF4-FFF2-40B4-BE49-F238E27FC236}">
                <a16:creationId xmlns:a16="http://schemas.microsoft.com/office/drawing/2014/main" id="{C95A4F50-E8F7-128F-6600-AD22748A1605}"/>
              </a:ext>
            </a:extLst>
          </p:cNvPr>
          <p:cNvSpPr/>
          <p:nvPr/>
        </p:nvSpPr>
        <p:spPr>
          <a:xfrm>
            <a:off x="2473061" y="1918752"/>
            <a:ext cx="7088037" cy="32492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DF038D-7936-882F-3E1F-561C91236D21}"/>
              </a:ext>
            </a:extLst>
          </p:cNvPr>
          <p:cNvSpPr/>
          <p:nvPr/>
        </p:nvSpPr>
        <p:spPr>
          <a:xfrm>
            <a:off x="4136459" y="3003930"/>
            <a:ext cx="1293962" cy="123645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5BAB5A4-130A-1D4F-4F30-02D5C1A297B2}"/>
              </a:ext>
            </a:extLst>
          </p:cNvPr>
          <p:cNvSpPr/>
          <p:nvPr/>
        </p:nvSpPr>
        <p:spPr>
          <a:xfrm>
            <a:off x="4646543" y="3155674"/>
            <a:ext cx="143773" cy="71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4496649-F087-68D4-FF6D-626CE3EAE091}"/>
              </a:ext>
            </a:extLst>
          </p:cNvPr>
          <p:cNvSpPr/>
          <p:nvPr/>
        </p:nvSpPr>
        <p:spPr>
          <a:xfrm>
            <a:off x="4275232" y="3729830"/>
            <a:ext cx="86264" cy="1725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00553A-0E0A-2847-874C-4B520759A151}"/>
              </a:ext>
            </a:extLst>
          </p:cNvPr>
          <p:cNvSpPr txBox="1"/>
          <p:nvPr/>
        </p:nvSpPr>
        <p:spPr>
          <a:xfrm>
            <a:off x="4796287" y="340168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Oval 8">
            <a:extLst>
              <a:ext uri="{FF2B5EF4-FFF2-40B4-BE49-F238E27FC236}">
                <a16:creationId xmlns:a16="http://schemas.microsoft.com/office/drawing/2014/main" id="{F5722D00-EAD8-80D0-A754-A4FA2A9F00F9}"/>
              </a:ext>
            </a:extLst>
          </p:cNvPr>
          <p:cNvSpPr/>
          <p:nvPr/>
        </p:nvSpPr>
        <p:spPr>
          <a:xfrm>
            <a:off x="5065049" y="3706233"/>
            <a:ext cx="100641" cy="143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BAB14-B56E-130F-6E0A-6B68D7E48982}"/>
              </a:ext>
            </a:extLst>
          </p:cNvPr>
          <p:cNvCxnSpPr/>
          <p:nvPr/>
        </p:nvCxnSpPr>
        <p:spPr>
          <a:xfrm flipV="1">
            <a:off x="2632135" y="2834857"/>
            <a:ext cx="511835" cy="5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4CDD75-5D2E-F26E-F3A2-878D99238B1E}"/>
              </a:ext>
            </a:extLst>
          </p:cNvPr>
          <p:cNvCxnSpPr/>
          <p:nvPr/>
        </p:nvCxnSpPr>
        <p:spPr>
          <a:xfrm>
            <a:off x="2631235" y="3371671"/>
            <a:ext cx="511835" cy="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2100AC0-042F-DDD2-32DF-A6903A4E2C0A}"/>
              </a:ext>
            </a:extLst>
          </p:cNvPr>
          <p:cNvCxnSpPr/>
          <p:nvPr/>
        </p:nvCxnSpPr>
        <p:spPr>
          <a:xfrm flipV="1">
            <a:off x="2644715" y="2315474"/>
            <a:ext cx="497456" cy="20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89E6CC7-4866-74D3-3E9D-82BEC113E502}"/>
              </a:ext>
            </a:extLst>
          </p:cNvPr>
          <p:cNvCxnSpPr/>
          <p:nvPr/>
        </p:nvCxnSpPr>
        <p:spPr>
          <a:xfrm flipV="1">
            <a:off x="2643816" y="3982349"/>
            <a:ext cx="511835" cy="5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AF1EF4F-DD5D-EEDA-329D-B300F8CF225B}"/>
              </a:ext>
            </a:extLst>
          </p:cNvPr>
          <p:cNvCxnSpPr/>
          <p:nvPr/>
        </p:nvCxnSpPr>
        <p:spPr>
          <a:xfrm flipV="1">
            <a:off x="2470389" y="5649224"/>
            <a:ext cx="2265870" cy="57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4097ED6-4A80-E999-909A-ED929B836EF7}"/>
              </a:ext>
            </a:extLst>
          </p:cNvPr>
          <p:cNvCxnSpPr/>
          <p:nvPr/>
        </p:nvCxnSpPr>
        <p:spPr>
          <a:xfrm flipV="1">
            <a:off x="4798623" y="5633949"/>
            <a:ext cx="4911305" cy="57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EC043AB-4660-6D04-028F-001AB6A8C7BC}"/>
              </a:ext>
            </a:extLst>
          </p:cNvPr>
          <p:cNvCxnSpPr/>
          <p:nvPr/>
        </p:nvCxnSpPr>
        <p:spPr>
          <a:xfrm>
            <a:off x="10160479" y="1915065"/>
            <a:ext cx="8626" cy="322915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268BB5B-6DDF-DBBF-BC4A-B5C3713CD8C7}"/>
              </a:ext>
            </a:extLst>
          </p:cNvPr>
          <p:cNvCxnSpPr/>
          <p:nvPr/>
        </p:nvCxnSpPr>
        <p:spPr>
          <a:xfrm flipV="1">
            <a:off x="4653052" y="2986717"/>
            <a:ext cx="1963947" cy="345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2B08E54-BE19-8F48-6B23-1A607F2C4251}"/>
              </a:ext>
            </a:extLst>
          </p:cNvPr>
          <p:cNvCxnSpPr/>
          <p:nvPr/>
        </p:nvCxnSpPr>
        <p:spPr>
          <a:xfrm flipV="1">
            <a:off x="4652154" y="4193517"/>
            <a:ext cx="2050210" cy="4888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30310F-6E81-B089-7365-972FB1016570}"/>
              </a:ext>
            </a:extLst>
          </p:cNvPr>
          <p:cNvCxnSpPr/>
          <p:nvPr/>
        </p:nvCxnSpPr>
        <p:spPr>
          <a:xfrm flipH="1" flipV="1">
            <a:off x="6413920" y="2970542"/>
            <a:ext cx="5750" cy="119907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441DB1F-E3EA-047F-99E3-29D1C8B3289B}"/>
              </a:ext>
            </a:extLst>
          </p:cNvPr>
          <p:cNvSpPr txBox="1"/>
          <p:nvPr/>
        </p:nvSpPr>
        <p:spPr>
          <a:xfrm>
            <a:off x="2832651" y="5640456"/>
            <a:ext cx="15157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t>7R</a:t>
            </a:r>
            <a:endParaRPr lang="en-US" dirty="0"/>
          </a:p>
        </p:txBody>
      </p:sp>
      <p:sp>
        <p:nvSpPr>
          <p:cNvPr id="22" name="TextBox 21">
            <a:extLst>
              <a:ext uri="{FF2B5EF4-FFF2-40B4-BE49-F238E27FC236}">
                <a16:creationId xmlns:a16="http://schemas.microsoft.com/office/drawing/2014/main" id="{4739F8F7-7133-0B0E-637A-A28945E51F4E}"/>
              </a:ext>
            </a:extLst>
          </p:cNvPr>
          <p:cNvSpPr txBox="1"/>
          <p:nvPr/>
        </p:nvSpPr>
        <p:spPr>
          <a:xfrm>
            <a:off x="6087717" y="5714999"/>
            <a:ext cx="28078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t>14R</a:t>
            </a:r>
            <a:endParaRPr lang="en-US" dirty="0"/>
          </a:p>
        </p:txBody>
      </p:sp>
      <p:sp>
        <p:nvSpPr>
          <p:cNvPr id="23" name="TextBox 22">
            <a:extLst>
              <a:ext uri="{FF2B5EF4-FFF2-40B4-BE49-F238E27FC236}">
                <a16:creationId xmlns:a16="http://schemas.microsoft.com/office/drawing/2014/main" id="{3E50692C-F516-CCD8-BA2D-4F6403080A3A}"/>
              </a:ext>
            </a:extLst>
          </p:cNvPr>
          <p:cNvSpPr txBox="1"/>
          <p:nvPr/>
        </p:nvSpPr>
        <p:spPr>
          <a:xfrm>
            <a:off x="6705006" y="3145202"/>
            <a:ext cx="9439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t>2.5R</a:t>
            </a:r>
          </a:p>
        </p:txBody>
      </p:sp>
      <p:sp>
        <p:nvSpPr>
          <p:cNvPr id="24" name="TextBox 23">
            <a:extLst>
              <a:ext uri="{FF2B5EF4-FFF2-40B4-BE49-F238E27FC236}">
                <a16:creationId xmlns:a16="http://schemas.microsoft.com/office/drawing/2014/main" id="{29AA2DDF-270B-460D-0C8F-A5837177118E}"/>
              </a:ext>
            </a:extLst>
          </p:cNvPr>
          <p:cNvSpPr txBox="1"/>
          <p:nvPr/>
        </p:nvSpPr>
        <p:spPr>
          <a:xfrm>
            <a:off x="6867525" y="534352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5" name="TextBox 24">
            <a:extLst>
              <a:ext uri="{FF2B5EF4-FFF2-40B4-BE49-F238E27FC236}">
                <a16:creationId xmlns:a16="http://schemas.microsoft.com/office/drawing/2014/main" id="{721199F3-D840-D0D7-07F4-D53470811EB4}"/>
              </a:ext>
            </a:extLst>
          </p:cNvPr>
          <p:cNvSpPr txBox="1"/>
          <p:nvPr/>
        </p:nvSpPr>
        <p:spPr>
          <a:xfrm>
            <a:off x="7010400" y="5486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6" name="TextBox 25">
            <a:extLst>
              <a:ext uri="{FF2B5EF4-FFF2-40B4-BE49-F238E27FC236}">
                <a16:creationId xmlns:a16="http://schemas.microsoft.com/office/drawing/2014/main" id="{A2915050-2E85-01FB-A0A5-A96195AA786D}"/>
              </a:ext>
            </a:extLst>
          </p:cNvPr>
          <p:cNvSpPr txBox="1"/>
          <p:nvPr/>
        </p:nvSpPr>
        <p:spPr>
          <a:xfrm>
            <a:off x="10245274" y="2932043"/>
            <a:ext cx="7623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t>14R</a:t>
            </a:r>
            <a:endParaRPr lang="en-US" dirty="0"/>
          </a:p>
        </p:txBody>
      </p:sp>
      <p:sp>
        <p:nvSpPr>
          <p:cNvPr id="27" name="TextBox 26">
            <a:extLst>
              <a:ext uri="{FF2B5EF4-FFF2-40B4-BE49-F238E27FC236}">
                <a16:creationId xmlns:a16="http://schemas.microsoft.com/office/drawing/2014/main" id="{03520715-47A1-2F53-D399-568C1A9C6DE4}"/>
              </a:ext>
            </a:extLst>
          </p:cNvPr>
          <p:cNvSpPr txBox="1"/>
          <p:nvPr/>
        </p:nvSpPr>
        <p:spPr>
          <a:xfrm>
            <a:off x="1435704" y="3086131"/>
            <a:ext cx="13914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Velocity inlet</a:t>
            </a:r>
            <a:endParaRPr lang="en-US" dirty="0"/>
          </a:p>
        </p:txBody>
      </p:sp>
      <p:sp>
        <p:nvSpPr>
          <p:cNvPr id="28" name="TextBox 27">
            <a:extLst>
              <a:ext uri="{FF2B5EF4-FFF2-40B4-BE49-F238E27FC236}">
                <a16:creationId xmlns:a16="http://schemas.microsoft.com/office/drawing/2014/main" id="{BA400B22-A804-BE60-8E62-A0F719B19412}"/>
              </a:ext>
            </a:extLst>
          </p:cNvPr>
          <p:cNvSpPr txBox="1"/>
          <p:nvPr/>
        </p:nvSpPr>
        <p:spPr>
          <a:xfrm>
            <a:off x="7400676" y="1535252"/>
            <a:ext cx="27084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Symmetry</a:t>
            </a:r>
            <a:endParaRPr lang="en-US" dirty="0"/>
          </a:p>
        </p:txBody>
      </p:sp>
      <p:sp>
        <p:nvSpPr>
          <p:cNvPr id="29" name="TextBox 28">
            <a:extLst>
              <a:ext uri="{FF2B5EF4-FFF2-40B4-BE49-F238E27FC236}">
                <a16:creationId xmlns:a16="http://schemas.microsoft.com/office/drawing/2014/main" id="{7F0340E1-0580-E25E-1EFB-3BD1E21151C5}"/>
              </a:ext>
            </a:extLst>
          </p:cNvPr>
          <p:cNvSpPr txBox="1"/>
          <p:nvPr/>
        </p:nvSpPr>
        <p:spPr>
          <a:xfrm>
            <a:off x="8617976" y="3336016"/>
            <a:ext cx="13666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Pressure outlet</a:t>
            </a:r>
            <a:endParaRPr lang="en-US" dirty="0"/>
          </a:p>
        </p:txBody>
      </p:sp>
      <p:sp>
        <p:nvSpPr>
          <p:cNvPr id="30" name="TextBox 29">
            <a:extLst>
              <a:ext uri="{FF2B5EF4-FFF2-40B4-BE49-F238E27FC236}">
                <a16:creationId xmlns:a16="http://schemas.microsoft.com/office/drawing/2014/main" id="{F290EC51-2F20-F56F-62C5-2898FEED1D30}"/>
              </a:ext>
            </a:extLst>
          </p:cNvPr>
          <p:cNvSpPr txBox="1"/>
          <p:nvPr/>
        </p:nvSpPr>
        <p:spPr>
          <a:xfrm>
            <a:off x="7523421" y="4770626"/>
            <a:ext cx="20375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Symmetry</a:t>
            </a:r>
            <a:endParaRPr lang="en-US" dirty="0"/>
          </a:p>
        </p:txBody>
      </p:sp>
      <p:cxnSp>
        <p:nvCxnSpPr>
          <p:cNvPr id="31" name="Straight Arrow Connector 30">
            <a:extLst>
              <a:ext uri="{FF2B5EF4-FFF2-40B4-BE49-F238E27FC236}">
                <a16:creationId xmlns:a16="http://schemas.microsoft.com/office/drawing/2014/main" id="{BE2B08B2-35AB-4D7C-9449-8EACB4121E33}"/>
              </a:ext>
            </a:extLst>
          </p:cNvPr>
          <p:cNvCxnSpPr/>
          <p:nvPr/>
        </p:nvCxnSpPr>
        <p:spPr>
          <a:xfrm flipV="1">
            <a:off x="2638425" y="4523298"/>
            <a:ext cx="497455" cy="20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452C3793-92BD-1287-575F-60FB3C7A79DB}"/>
              </a:ext>
            </a:extLst>
          </p:cNvPr>
          <p:cNvCxnSpPr/>
          <p:nvPr/>
        </p:nvCxnSpPr>
        <p:spPr>
          <a:xfrm>
            <a:off x="3971925" y="2614611"/>
            <a:ext cx="497681" cy="461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B052BCB-61F6-05E0-BE8E-64B58AC9A4A2}"/>
              </a:ext>
            </a:extLst>
          </p:cNvPr>
          <p:cNvCxnSpPr/>
          <p:nvPr/>
        </p:nvCxnSpPr>
        <p:spPr>
          <a:xfrm>
            <a:off x="3995736" y="2638424"/>
            <a:ext cx="295275" cy="1092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08D881D-6810-C739-C7C8-034972BCF020}"/>
              </a:ext>
            </a:extLst>
          </p:cNvPr>
          <p:cNvSpPr txBox="1"/>
          <p:nvPr/>
        </p:nvSpPr>
        <p:spPr>
          <a:xfrm>
            <a:off x="3500437" y="2321719"/>
            <a:ext cx="1446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Interface</a:t>
            </a:r>
            <a:endParaRPr lang="en-US" dirty="0"/>
          </a:p>
        </p:txBody>
      </p:sp>
      <p:sp>
        <p:nvSpPr>
          <p:cNvPr id="33" name="TextBox 32">
            <a:extLst>
              <a:ext uri="{FF2B5EF4-FFF2-40B4-BE49-F238E27FC236}">
                <a16:creationId xmlns:a16="http://schemas.microsoft.com/office/drawing/2014/main" id="{011970C8-344E-E1DA-27B5-0B4ECAE8EEE2}"/>
              </a:ext>
            </a:extLst>
          </p:cNvPr>
          <p:cNvSpPr txBox="1"/>
          <p:nvPr/>
        </p:nvSpPr>
        <p:spPr>
          <a:xfrm>
            <a:off x="2113359" y="1059656"/>
            <a:ext cx="81260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dirty="0">
                <a:ea typeface="+mn-lt"/>
                <a:cs typeface="+mn-lt"/>
              </a:rPr>
              <a:t>A schematic of the computational domain and the boundary conditions</a:t>
            </a:r>
            <a:endParaRPr lang="en-US" sz="2000" b="1" u="sng" dirty="0"/>
          </a:p>
        </p:txBody>
      </p:sp>
    </p:spTree>
    <p:extLst>
      <p:ext uri="{BB962C8B-B14F-4D97-AF65-F5344CB8AC3E}">
        <p14:creationId xmlns:p14="http://schemas.microsoft.com/office/powerpoint/2010/main" val="3393260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F1843C-344D-14C1-CA45-C97A688C9FEF}"/>
              </a:ext>
            </a:extLst>
          </p:cNvPr>
          <p:cNvPicPr>
            <a:picLocks noChangeAspect="1"/>
          </p:cNvPicPr>
          <p:nvPr/>
        </p:nvPicPr>
        <p:blipFill rotWithShape="1">
          <a:blip r:embed="rId2">
            <a:alphaModFix amt="35000"/>
          </a:blip>
          <a:srcRect t="13470" r="-2" b="2194"/>
          <a:stretch/>
        </p:blipFill>
        <p:spPr>
          <a:xfrm>
            <a:off x="20" y="10"/>
            <a:ext cx="12191980" cy="6857990"/>
          </a:xfrm>
          <a:prstGeom prst="rect">
            <a:avLst/>
          </a:prstGeom>
        </p:spPr>
      </p:pic>
      <p:sp>
        <p:nvSpPr>
          <p:cNvPr id="2" name="Title 1">
            <a:extLst>
              <a:ext uri="{FF2B5EF4-FFF2-40B4-BE49-F238E27FC236}">
                <a16:creationId xmlns:a16="http://schemas.microsoft.com/office/drawing/2014/main" id="{81436AE3-4E1B-EF92-998B-95E86ED3BA92}"/>
              </a:ext>
            </a:extLst>
          </p:cNvPr>
          <p:cNvSpPr>
            <a:spLocks noGrp="1"/>
          </p:cNvSpPr>
          <p:nvPr>
            <p:ph type="title"/>
          </p:nvPr>
        </p:nvSpPr>
        <p:spPr>
          <a:xfrm>
            <a:off x="263014" y="72648"/>
            <a:ext cx="6245939" cy="627900"/>
          </a:xfrm>
        </p:spPr>
        <p:txBody>
          <a:bodyPr>
            <a:normAutofit fontScale="90000"/>
          </a:bodyPr>
          <a:lstStyle/>
          <a:p>
            <a:r>
              <a:rPr lang="en-US">
                <a:solidFill>
                  <a:srgbClr val="FFFFFF"/>
                </a:solidFill>
              </a:rPr>
              <a:t>Meshing of Wind Turbine:</a:t>
            </a:r>
          </a:p>
        </p:txBody>
      </p:sp>
      <p:cxnSp>
        <p:nvCxnSpPr>
          <p:cNvPr id="11" name="Straight Connector 1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pic>
        <p:nvPicPr>
          <p:cNvPr id="4" name="Picture 5" descr="A blue and yellow grid with holes&#10;&#10;Description automatically generated">
            <a:extLst>
              <a:ext uri="{FF2B5EF4-FFF2-40B4-BE49-F238E27FC236}">
                <a16:creationId xmlns:a16="http://schemas.microsoft.com/office/drawing/2014/main" id="{BF42BAA8-BC55-6AA4-CA85-ABB31B7D02EC}"/>
              </a:ext>
            </a:extLst>
          </p:cNvPr>
          <p:cNvPicPr>
            <a:picLocks noGrp="1" noChangeAspect="1"/>
          </p:cNvPicPr>
          <p:nvPr>
            <p:ph idx="1"/>
          </p:nvPr>
        </p:nvPicPr>
        <p:blipFill>
          <a:blip r:embed="rId3"/>
          <a:stretch>
            <a:fillRect/>
          </a:stretch>
        </p:blipFill>
        <p:spPr>
          <a:xfrm>
            <a:off x="589798" y="1536836"/>
            <a:ext cx="5604658" cy="3626193"/>
          </a:xfrm>
        </p:spPr>
      </p:pic>
      <p:pic>
        <p:nvPicPr>
          <p:cNvPr id="6" name="Picture 6" descr="A blue circle with black dots&#10;&#10;Description automatically generated">
            <a:extLst>
              <a:ext uri="{FF2B5EF4-FFF2-40B4-BE49-F238E27FC236}">
                <a16:creationId xmlns:a16="http://schemas.microsoft.com/office/drawing/2014/main" id="{4B87FE12-1D1B-A5CB-D1CF-308FBB0EA7FF}"/>
              </a:ext>
            </a:extLst>
          </p:cNvPr>
          <p:cNvPicPr>
            <a:picLocks noChangeAspect="1"/>
          </p:cNvPicPr>
          <p:nvPr/>
        </p:nvPicPr>
        <p:blipFill>
          <a:blip r:embed="rId4"/>
          <a:stretch>
            <a:fillRect/>
          </a:stretch>
        </p:blipFill>
        <p:spPr>
          <a:xfrm>
            <a:off x="6703143" y="257032"/>
            <a:ext cx="5225843" cy="3099290"/>
          </a:xfrm>
          <a:prstGeom prst="rect">
            <a:avLst/>
          </a:prstGeom>
        </p:spPr>
      </p:pic>
      <p:pic>
        <p:nvPicPr>
          <p:cNvPr id="7" name="Picture 7" descr="A grid with a hole in the center&#10;&#10;Description automatically generated">
            <a:extLst>
              <a:ext uri="{FF2B5EF4-FFF2-40B4-BE49-F238E27FC236}">
                <a16:creationId xmlns:a16="http://schemas.microsoft.com/office/drawing/2014/main" id="{BA308FCA-0591-D594-13CE-6A607CFD7733}"/>
              </a:ext>
            </a:extLst>
          </p:cNvPr>
          <p:cNvPicPr>
            <a:picLocks noChangeAspect="1"/>
          </p:cNvPicPr>
          <p:nvPr/>
        </p:nvPicPr>
        <p:blipFill>
          <a:blip r:embed="rId5"/>
          <a:stretch>
            <a:fillRect/>
          </a:stretch>
        </p:blipFill>
        <p:spPr>
          <a:xfrm>
            <a:off x="6703143" y="3575420"/>
            <a:ext cx="5115231" cy="3037838"/>
          </a:xfrm>
          <a:prstGeom prst="rect">
            <a:avLst/>
          </a:prstGeom>
        </p:spPr>
      </p:pic>
      <p:sp>
        <p:nvSpPr>
          <p:cNvPr id="3" name="TextBox 2">
            <a:extLst>
              <a:ext uri="{FF2B5EF4-FFF2-40B4-BE49-F238E27FC236}">
                <a16:creationId xmlns:a16="http://schemas.microsoft.com/office/drawing/2014/main" id="{55A2ADE8-2FD9-D289-317E-4AA18DA39F76}"/>
              </a:ext>
            </a:extLst>
          </p:cNvPr>
          <p:cNvSpPr txBox="1"/>
          <p:nvPr/>
        </p:nvSpPr>
        <p:spPr>
          <a:xfrm>
            <a:off x="1643062" y="5536406"/>
            <a:ext cx="39290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Airfoil : NACA0021</a:t>
            </a:r>
          </a:p>
          <a:p>
            <a:r>
              <a:rPr lang="en-US" dirty="0"/>
              <a:t>Link : </a:t>
            </a:r>
            <a:r>
              <a:rPr lang="en-US" dirty="0">
                <a:hlinkClick r:id="rId6"/>
              </a:rPr>
              <a:t>geo file for windTurbine</a:t>
            </a:r>
          </a:p>
          <a:p>
            <a:r>
              <a:rPr lang="en-US" dirty="0"/>
              <a:t>Link : </a:t>
            </a:r>
            <a:r>
              <a:rPr lang="en-US" dirty="0">
                <a:hlinkClick r:id="rId7"/>
              </a:rPr>
              <a:t>geo file for airfoil(NACA0021)</a:t>
            </a:r>
            <a:endParaRPr lang="en-US" dirty="0"/>
          </a:p>
        </p:txBody>
      </p:sp>
    </p:spTree>
    <p:extLst>
      <p:ext uri="{BB962C8B-B14F-4D97-AF65-F5344CB8AC3E}">
        <p14:creationId xmlns:p14="http://schemas.microsoft.com/office/powerpoint/2010/main" val="388656807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Close-up of a server network panel with lights and cables">
            <a:extLst>
              <a:ext uri="{FF2B5EF4-FFF2-40B4-BE49-F238E27FC236}">
                <a16:creationId xmlns:a16="http://schemas.microsoft.com/office/drawing/2014/main" id="{6EC16B4A-782B-A673-BDA2-2ECCCDD57E33}"/>
              </a:ext>
            </a:extLst>
          </p:cNvPr>
          <p:cNvPicPr>
            <a:picLocks noChangeAspect="1"/>
          </p:cNvPicPr>
          <p:nvPr/>
        </p:nvPicPr>
        <p:blipFill rotWithShape="1">
          <a:blip r:embed="rId3">
            <a:alphaModFix amt="25000"/>
          </a:blip>
          <a:srcRect t="5694" r="1" b="15804"/>
          <a:stretch/>
        </p:blipFill>
        <p:spPr>
          <a:xfrm>
            <a:off x="486138" y="486568"/>
            <a:ext cx="11227442" cy="5883295"/>
          </a:xfrm>
          <a:prstGeom prst="rect">
            <a:avLst/>
          </a:prstGeom>
        </p:spPr>
      </p:pic>
      <p:sp>
        <p:nvSpPr>
          <p:cNvPr id="15"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2B15678-0263-C521-C8D4-E2AF3E1A8717}"/>
              </a:ext>
            </a:extLst>
          </p:cNvPr>
          <p:cNvSpPr>
            <a:spLocks noGrp="1"/>
          </p:cNvSpPr>
          <p:nvPr>
            <p:ph type="title"/>
          </p:nvPr>
        </p:nvSpPr>
        <p:spPr>
          <a:xfrm>
            <a:off x="1295402" y="752094"/>
            <a:ext cx="9601196" cy="728773"/>
          </a:xfrm>
        </p:spPr>
        <p:txBody>
          <a:bodyPr>
            <a:normAutofit fontScale="90000"/>
          </a:bodyPr>
          <a:lstStyle/>
          <a:p>
            <a:r>
              <a:rPr lang="en-US" b="1">
                <a:solidFill>
                  <a:schemeClr val="tx1"/>
                </a:solidFill>
              </a:rPr>
              <a:t>Automation of VFD frequency</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D2924522-2579-95D1-6200-D990D27230A4}"/>
              </a:ext>
            </a:extLst>
          </p:cNvPr>
          <p:cNvSpPr>
            <a:spLocks noGrp="1"/>
          </p:cNvSpPr>
          <p:nvPr>
            <p:ph idx="1"/>
          </p:nvPr>
        </p:nvSpPr>
        <p:spPr>
          <a:xfrm>
            <a:off x="1295401" y="1981838"/>
            <a:ext cx="9601196" cy="3318936"/>
          </a:xfrm>
        </p:spPr>
        <p:txBody>
          <a:bodyPr>
            <a:normAutofit/>
          </a:bodyPr>
          <a:lstStyle/>
          <a:p>
            <a:pPr>
              <a:lnSpc>
                <a:spcPct val="90000"/>
              </a:lnSpc>
            </a:pPr>
            <a:r>
              <a:rPr lang="en-US" sz="2200">
                <a:solidFill>
                  <a:schemeClr val="tx1"/>
                </a:solidFill>
              </a:rPr>
              <a:t>VFD : </a:t>
            </a:r>
            <a:r>
              <a:rPr lang="en-US" sz="2200">
                <a:solidFill>
                  <a:schemeClr val="tx1"/>
                </a:solidFill>
                <a:ea typeface="+mn-lt"/>
                <a:cs typeface="+mn-lt"/>
              </a:rPr>
              <a:t>A  </a:t>
            </a:r>
            <a:r>
              <a:rPr lang="en-US" sz="2200">
                <a:solidFill>
                  <a:schemeClr val="tx1"/>
                </a:solidFill>
                <a:ea typeface="+mn-lt"/>
                <a:cs typeface="+mn-lt"/>
                <a:hlinkClick r:id="rId5"/>
              </a:rPr>
              <a:t>Variable Frequency Drive (VFD)</a:t>
            </a:r>
            <a:r>
              <a:rPr lang="en-US" sz="2200">
                <a:solidFill>
                  <a:schemeClr val="tx1"/>
                </a:solidFill>
                <a:ea typeface="+mn-lt"/>
                <a:cs typeface="+mn-lt"/>
              </a:rPr>
              <a:t> is a type of motor controller that drives an electric motor by varying the frequency and voltage supplied to the electric motor. Other names for a VFD are </a:t>
            </a:r>
            <a:r>
              <a:rPr lang="en-US" sz="2200" b="1">
                <a:solidFill>
                  <a:schemeClr val="tx1"/>
                </a:solidFill>
                <a:ea typeface="+mn-lt"/>
                <a:cs typeface="+mn-lt"/>
              </a:rPr>
              <a:t>variable speed drive</a:t>
            </a:r>
            <a:r>
              <a:rPr lang="en-US" sz="2200">
                <a:solidFill>
                  <a:schemeClr val="tx1"/>
                </a:solidFill>
                <a:ea typeface="+mn-lt"/>
                <a:cs typeface="+mn-lt"/>
              </a:rPr>
              <a:t>, </a:t>
            </a:r>
            <a:r>
              <a:rPr lang="en-US" sz="2200" b="1">
                <a:solidFill>
                  <a:schemeClr val="tx1"/>
                </a:solidFill>
                <a:ea typeface="+mn-lt"/>
                <a:cs typeface="+mn-lt"/>
              </a:rPr>
              <a:t>adjustable speed drive</a:t>
            </a:r>
            <a:r>
              <a:rPr lang="en-US" sz="2200">
                <a:solidFill>
                  <a:schemeClr val="tx1"/>
                </a:solidFill>
                <a:ea typeface="+mn-lt"/>
                <a:cs typeface="+mn-lt"/>
              </a:rPr>
              <a:t>, </a:t>
            </a:r>
            <a:r>
              <a:rPr lang="en-US" sz="2200" b="1">
                <a:solidFill>
                  <a:schemeClr val="tx1"/>
                </a:solidFill>
                <a:ea typeface="+mn-lt"/>
                <a:cs typeface="+mn-lt"/>
              </a:rPr>
              <a:t>adjustable frequency drive</a:t>
            </a:r>
            <a:r>
              <a:rPr lang="en-US" sz="2200">
                <a:solidFill>
                  <a:schemeClr val="tx1"/>
                </a:solidFill>
                <a:ea typeface="+mn-lt"/>
                <a:cs typeface="+mn-lt"/>
              </a:rPr>
              <a:t>, </a:t>
            </a:r>
            <a:r>
              <a:rPr lang="en-US" sz="2200" b="1">
                <a:solidFill>
                  <a:schemeClr val="tx1"/>
                </a:solidFill>
                <a:ea typeface="+mn-lt"/>
                <a:cs typeface="+mn-lt"/>
              </a:rPr>
              <a:t>AC drive</a:t>
            </a:r>
            <a:r>
              <a:rPr lang="en-US" sz="2200">
                <a:solidFill>
                  <a:schemeClr val="tx1"/>
                </a:solidFill>
                <a:ea typeface="+mn-lt"/>
                <a:cs typeface="+mn-lt"/>
              </a:rPr>
              <a:t>, </a:t>
            </a:r>
            <a:r>
              <a:rPr lang="en-US" sz="2200" b="1">
                <a:solidFill>
                  <a:schemeClr val="tx1"/>
                </a:solidFill>
                <a:ea typeface="+mn-lt"/>
                <a:cs typeface="+mn-lt"/>
              </a:rPr>
              <a:t>microdrive</a:t>
            </a:r>
            <a:r>
              <a:rPr lang="en-US" sz="2200">
                <a:solidFill>
                  <a:schemeClr val="tx1"/>
                </a:solidFill>
                <a:ea typeface="+mn-lt"/>
                <a:cs typeface="+mn-lt"/>
              </a:rPr>
              <a:t>, and </a:t>
            </a:r>
            <a:r>
              <a:rPr lang="en-US" sz="2200" b="1">
                <a:solidFill>
                  <a:schemeClr val="tx1"/>
                </a:solidFill>
                <a:ea typeface="+mn-lt"/>
                <a:cs typeface="+mn-lt"/>
              </a:rPr>
              <a:t>inverter</a:t>
            </a:r>
            <a:r>
              <a:rPr lang="en-US" sz="2200">
                <a:solidFill>
                  <a:schemeClr val="tx1"/>
                </a:solidFill>
                <a:ea typeface="+mn-lt"/>
                <a:cs typeface="+mn-lt"/>
              </a:rPr>
              <a:t>.</a:t>
            </a:r>
          </a:p>
          <a:p>
            <a:pPr>
              <a:lnSpc>
                <a:spcPct val="90000"/>
              </a:lnSpc>
              <a:buSzPct val="114999"/>
            </a:pPr>
            <a:r>
              <a:rPr lang="en-US" sz="2200">
                <a:solidFill>
                  <a:schemeClr val="tx1"/>
                </a:solidFill>
              </a:rPr>
              <a:t>A VFD can be controlled manually or through softwares.</a:t>
            </a:r>
            <a:r>
              <a:rPr lang="en-US" sz="2200">
                <a:solidFill>
                  <a:schemeClr val="tx1"/>
                </a:solidFill>
                <a:highlight>
                  <a:srgbClr val="C0C0C0"/>
                </a:highlight>
              </a:rPr>
              <a:t> Modbus Poll </a:t>
            </a:r>
            <a:r>
              <a:rPr lang="en-US" sz="2200">
                <a:solidFill>
                  <a:schemeClr val="tx1"/>
                </a:solidFill>
              </a:rPr>
              <a:t>is one of the softwares that is used to control such devices.</a:t>
            </a:r>
          </a:p>
          <a:p>
            <a:pPr>
              <a:lnSpc>
                <a:spcPct val="90000"/>
              </a:lnSpc>
              <a:buSzPct val="114999"/>
            </a:pPr>
            <a:r>
              <a:rPr lang="en-US" sz="2200">
                <a:solidFill>
                  <a:schemeClr val="tx1"/>
                </a:solidFill>
                <a:latin typeface="Verdana"/>
                <a:ea typeface="Verdana"/>
              </a:rPr>
              <a:t>Modbus Poll is a Modbus master simulator designed primarily to help developers of Modbus slave devices or others that want to test and simulate the Modbus protocol.</a:t>
            </a:r>
            <a:r>
              <a:rPr lang="en-US" sz="2200">
                <a:solidFill>
                  <a:schemeClr val="tx1"/>
                </a:solidFill>
              </a:rPr>
              <a:t>  </a:t>
            </a:r>
          </a:p>
        </p:txBody>
      </p:sp>
      <p:sp>
        <p:nvSpPr>
          <p:cNvPr id="4" name="TextBox 3">
            <a:extLst>
              <a:ext uri="{FF2B5EF4-FFF2-40B4-BE49-F238E27FC236}">
                <a16:creationId xmlns:a16="http://schemas.microsoft.com/office/drawing/2014/main" id="{095B826C-E682-74F8-D118-479F53D0D979}"/>
              </a:ext>
            </a:extLst>
          </p:cNvPr>
          <p:cNvSpPr txBox="1"/>
          <p:nvPr/>
        </p:nvSpPr>
        <p:spPr>
          <a:xfrm>
            <a:off x="4751873" y="5593417"/>
            <a:ext cx="4770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hlinkClick r:id="rId6"/>
              </a:rPr>
              <a:t>Code for automation of VFD</a:t>
            </a:r>
            <a:endParaRPr lang="en-US" sz="2400"/>
          </a:p>
        </p:txBody>
      </p:sp>
      <p:sp>
        <p:nvSpPr>
          <p:cNvPr id="6" name="TextBox 5">
            <a:extLst>
              <a:ext uri="{FF2B5EF4-FFF2-40B4-BE49-F238E27FC236}">
                <a16:creationId xmlns:a16="http://schemas.microsoft.com/office/drawing/2014/main" id="{F183F089-EFF5-17ED-0DAF-A806C60AE1E8}"/>
              </a:ext>
            </a:extLst>
          </p:cNvPr>
          <p:cNvSpPr txBox="1"/>
          <p:nvPr/>
        </p:nvSpPr>
        <p:spPr>
          <a:xfrm>
            <a:off x="3739519" y="5593417"/>
            <a:ext cx="17641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Link :</a:t>
            </a:r>
            <a:r>
              <a:rPr lang="en-US" b="1" dirty="0"/>
              <a:t> </a:t>
            </a:r>
          </a:p>
        </p:txBody>
      </p:sp>
    </p:spTree>
    <p:extLst>
      <p:ext uri="{BB962C8B-B14F-4D97-AF65-F5344CB8AC3E}">
        <p14:creationId xmlns:p14="http://schemas.microsoft.com/office/powerpoint/2010/main" val="63965110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988E-F9FD-4D53-10BB-90998A4770D2}"/>
              </a:ext>
            </a:extLst>
          </p:cNvPr>
          <p:cNvSpPr>
            <a:spLocks noGrp="1"/>
          </p:cNvSpPr>
          <p:nvPr>
            <p:ph type="title"/>
          </p:nvPr>
        </p:nvSpPr>
        <p:spPr>
          <a:xfrm>
            <a:off x="600857" y="1055077"/>
            <a:ext cx="3356360" cy="4573353"/>
          </a:xfrm>
        </p:spPr>
        <p:txBody>
          <a:bodyPr>
            <a:normAutofit/>
          </a:bodyPr>
          <a:lstStyle/>
          <a:p>
            <a:r>
              <a:rPr lang="en-US" sz="3400" dirty="0">
                <a:solidFill>
                  <a:srgbClr val="262626"/>
                </a:solidFill>
              </a:rPr>
              <a:t>Displacement Sensor(ILD 1420)</a:t>
            </a:r>
          </a:p>
        </p:txBody>
      </p:sp>
      <p:graphicFrame>
        <p:nvGraphicFramePr>
          <p:cNvPr id="16" name="Content Placeholder 2">
            <a:extLst>
              <a:ext uri="{FF2B5EF4-FFF2-40B4-BE49-F238E27FC236}">
                <a16:creationId xmlns:a16="http://schemas.microsoft.com/office/drawing/2014/main" id="{D26F6FAB-91BD-4DEC-14EC-3C81444FF474}"/>
              </a:ext>
            </a:extLst>
          </p:cNvPr>
          <p:cNvGraphicFramePr>
            <a:graphicFrameLocks noGrp="1"/>
          </p:cNvGraphicFramePr>
          <p:nvPr>
            <p:ph idx="1"/>
            <p:extLst>
              <p:ext uri="{D42A27DB-BD31-4B8C-83A1-F6EECF244321}">
                <p14:modId xmlns:p14="http://schemas.microsoft.com/office/powerpoint/2010/main" val="2950723081"/>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TextBox 55">
            <a:extLst>
              <a:ext uri="{FF2B5EF4-FFF2-40B4-BE49-F238E27FC236}">
                <a16:creationId xmlns:a16="http://schemas.microsoft.com/office/drawing/2014/main" id="{BEB30F0B-898F-9791-8CF5-A6656724329A}"/>
              </a:ext>
            </a:extLst>
          </p:cNvPr>
          <p:cNvSpPr txBox="1"/>
          <p:nvPr/>
        </p:nvSpPr>
        <p:spPr>
          <a:xfrm>
            <a:off x="2362418" y="5400573"/>
            <a:ext cx="37271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3"/>
                </a:solidFill>
                <a:hlinkClick r:id="rId7">
                  <a:extLst>
                    <a:ext uri="{A12FA001-AC4F-418D-AE19-62706E023703}">
                      <ahyp:hlinkClr xmlns:ahyp="http://schemas.microsoft.com/office/drawing/2018/hyperlinkcolor" val="tx"/>
                    </a:ext>
                  </a:extLst>
                </a:hlinkClick>
              </a:rPr>
              <a:t>Code for ILD1420</a:t>
            </a:r>
            <a:endParaRPr lang="en-US" sz="2400" b="1">
              <a:solidFill>
                <a:schemeClr val="accent3"/>
              </a:solidFill>
              <a:hlinkClick r:id="rId7">
                <a:extLst>
                  <a:ext uri="{A12FA001-AC4F-418D-AE19-62706E023703}">
                    <ahyp:hlinkClr xmlns:ahyp="http://schemas.microsoft.com/office/drawing/2018/hyperlinkcolor" val="tx"/>
                  </a:ext>
                </a:extLst>
              </a:hlinkClick>
            </a:endParaRPr>
          </a:p>
        </p:txBody>
      </p:sp>
      <p:sp>
        <p:nvSpPr>
          <p:cNvPr id="57" name="TextBox 56">
            <a:extLst>
              <a:ext uri="{FF2B5EF4-FFF2-40B4-BE49-F238E27FC236}">
                <a16:creationId xmlns:a16="http://schemas.microsoft.com/office/drawing/2014/main" id="{D3E51CE4-E78A-8FBB-B485-36A3520BB87B}"/>
              </a:ext>
            </a:extLst>
          </p:cNvPr>
          <p:cNvSpPr txBox="1"/>
          <p:nvPr/>
        </p:nvSpPr>
        <p:spPr>
          <a:xfrm>
            <a:off x="1540409" y="5398384"/>
            <a:ext cx="1143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85000"/>
                    <a:lumOff val="15000"/>
                  </a:schemeClr>
                </a:solidFill>
              </a:rPr>
              <a:t>Link</a:t>
            </a:r>
            <a:r>
              <a:rPr lang="en-US" sz="2400" dirty="0">
                <a:solidFill>
                  <a:schemeClr val="accent3"/>
                </a:solidFill>
              </a:rPr>
              <a:t> :  </a:t>
            </a:r>
          </a:p>
        </p:txBody>
      </p:sp>
    </p:spTree>
    <p:extLst>
      <p:ext uri="{BB962C8B-B14F-4D97-AF65-F5344CB8AC3E}">
        <p14:creationId xmlns:p14="http://schemas.microsoft.com/office/powerpoint/2010/main" val="1573812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9">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15">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17">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5" descr="Magnifying glass on clear background">
            <a:extLst>
              <a:ext uri="{FF2B5EF4-FFF2-40B4-BE49-F238E27FC236}">
                <a16:creationId xmlns:a16="http://schemas.microsoft.com/office/drawing/2014/main" id="{FE5E372F-F041-6F4A-2D5C-76995FB903A4}"/>
              </a:ext>
            </a:extLst>
          </p:cNvPr>
          <p:cNvPicPr>
            <a:picLocks noChangeAspect="1"/>
          </p:cNvPicPr>
          <p:nvPr/>
        </p:nvPicPr>
        <p:blipFill rotWithShape="1">
          <a:blip r:embed="rId4">
            <a:alphaModFix amt="50000"/>
          </a:blip>
          <a:srcRect r="-2" b="15726"/>
          <a:stretch/>
        </p:blipFill>
        <p:spPr>
          <a:xfrm>
            <a:off x="20" y="10"/>
            <a:ext cx="12191980" cy="6857990"/>
          </a:xfrm>
          <a:prstGeom prst="rect">
            <a:avLst/>
          </a:prstGeom>
        </p:spPr>
      </p:pic>
      <p:sp>
        <p:nvSpPr>
          <p:cNvPr id="4" name="TextBox 3">
            <a:extLst>
              <a:ext uri="{FF2B5EF4-FFF2-40B4-BE49-F238E27FC236}">
                <a16:creationId xmlns:a16="http://schemas.microsoft.com/office/drawing/2014/main" id="{D3804B4D-8264-5A95-3B58-7E77AB8A98E7}"/>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b="1" dirty="0">
                <a:ln w="3175" cmpd="sng">
                  <a:noFill/>
                </a:ln>
                <a:solidFill>
                  <a:srgbClr val="FFFFFF"/>
                </a:solidFill>
                <a:latin typeface="+mj-lt"/>
                <a:ea typeface="+mj-ea"/>
                <a:cs typeface="+mj-cs"/>
              </a:rPr>
              <a:t> !! THANK YOU !!</a:t>
            </a:r>
          </a:p>
        </p:txBody>
      </p:sp>
      <p:cxnSp>
        <p:nvCxnSpPr>
          <p:cNvPr id="35" name="Straight Connector 19">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8263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27314-C53F-DE02-9D1C-26D71237DDEE}"/>
              </a:ext>
            </a:extLst>
          </p:cNvPr>
          <p:cNvSpPr txBox="1"/>
          <p:nvPr/>
        </p:nvSpPr>
        <p:spPr>
          <a:xfrm>
            <a:off x="792725" y="774289"/>
            <a:ext cx="636024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0A1931"/>
                </a:solidFill>
                <a:ea typeface="+mn-lt"/>
                <a:cs typeface="+mn-lt"/>
              </a:rPr>
              <a:t>THEORY</a:t>
            </a:r>
            <a:endParaRPr lang="en-US" dirty="0"/>
          </a:p>
          <a:p>
            <a:endParaRPr lang="en-US"/>
          </a:p>
          <a:p>
            <a:r>
              <a:rPr lang="en-US" b="1" dirty="0">
                <a:solidFill>
                  <a:srgbClr val="0A1931"/>
                </a:solidFill>
                <a:ea typeface="+mn-lt"/>
                <a:cs typeface="+mn-lt"/>
              </a:rPr>
              <a:t>Karman vortex </a:t>
            </a:r>
            <a:endParaRPr lang="en-US" dirty="0"/>
          </a:p>
          <a:p>
            <a:r>
              <a:rPr lang="en-US" dirty="0">
                <a:solidFill>
                  <a:srgbClr val="0A1931"/>
                </a:solidFill>
                <a:ea typeface="+mn-lt"/>
                <a:cs typeface="+mn-lt"/>
              </a:rPr>
              <a:t>             In Fluid Dynamics, a Karman vortex street is a repeating pattern of swirling vortices, caused by a process known as Vortex Shedding, which is responsible for the unsteady separation of Fluid around blunt bodies. It is named after the engineer and fluid </a:t>
            </a:r>
            <a:r>
              <a:rPr lang="en-US" dirty="0" err="1">
                <a:solidFill>
                  <a:srgbClr val="0A1931"/>
                </a:solidFill>
                <a:ea typeface="+mn-lt"/>
                <a:cs typeface="+mn-lt"/>
              </a:rPr>
              <a:t>dynamicist</a:t>
            </a:r>
            <a:r>
              <a:rPr lang="en-US" dirty="0">
                <a:solidFill>
                  <a:srgbClr val="0A1931"/>
                </a:solidFill>
                <a:ea typeface="+mn-lt"/>
                <a:cs typeface="+mn-lt"/>
              </a:rPr>
              <a:t> Theodore Von Karman.</a:t>
            </a:r>
            <a:endParaRPr lang="en-US" dirty="0"/>
          </a:p>
          <a:p>
            <a:r>
              <a:rPr lang="en-US" dirty="0">
                <a:solidFill>
                  <a:srgbClr val="0A1931"/>
                </a:solidFill>
                <a:ea typeface="+mn-lt"/>
                <a:cs typeface="+mn-lt"/>
              </a:rPr>
              <a:t>             Vortex shedding is a phenomenon when the wind blows across a structural member, vortices are shed alternately from one side to the other, and where alternating low-pressure zones are generated on the downwind side of the structure giving rise to a fluctuating force acting at right angles to the wind direction.</a:t>
            </a:r>
            <a:endParaRPr lang="en-US" dirty="0"/>
          </a:p>
          <a:p>
            <a:r>
              <a:rPr lang="en-US" dirty="0">
                <a:solidFill>
                  <a:srgbClr val="0A1931"/>
                </a:solidFill>
                <a:ea typeface="+mn-lt"/>
                <a:cs typeface="+mn-lt"/>
              </a:rPr>
              <a:t>             Vortices are a major component of turbulent flow. The distribution of velocity, vorticity (the curl of the flow velocity), as well as the concept of circulation is used to characterize vortices. In most vortices, the fluid flow velocity is greatest next to its axis and decreases in inverse proportion to the distance from the axis.</a:t>
            </a:r>
            <a:endParaRPr lang="en-US" dirty="0"/>
          </a:p>
          <a:p>
            <a:br>
              <a:rPr lang="en-US" dirty="0"/>
            </a:br>
            <a:endParaRPr lang="en-US" dirty="0"/>
          </a:p>
        </p:txBody>
      </p:sp>
      <p:pic>
        <p:nvPicPr>
          <p:cNvPr id="3" name="Picture 3" descr="A rainbow colored swirls on a black background&#10;&#10;Description automatically generated">
            <a:extLst>
              <a:ext uri="{FF2B5EF4-FFF2-40B4-BE49-F238E27FC236}">
                <a16:creationId xmlns:a16="http://schemas.microsoft.com/office/drawing/2014/main" id="{00EF4E39-83C5-FE79-5188-FEB5DA5BF4CC}"/>
              </a:ext>
            </a:extLst>
          </p:cNvPr>
          <p:cNvPicPr>
            <a:picLocks noChangeAspect="1"/>
          </p:cNvPicPr>
          <p:nvPr/>
        </p:nvPicPr>
        <p:blipFill>
          <a:blip r:embed="rId2"/>
          <a:stretch>
            <a:fillRect/>
          </a:stretch>
        </p:blipFill>
        <p:spPr>
          <a:xfrm>
            <a:off x="7268498" y="2079830"/>
            <a:ext cx="3664973" cy="2698340"/>
          </a:xfrm>
          <a:prstGeom prst="rect">
            <a:avLst/>
          </a:prstGeom>
        </p:spPr>
      </p:pic>
    </p:spTree>
    <p:extLst>
      <p:ext uri="{BB962C8B-B14F-4D97-AF65-F5344CB8AC3E}">
        <p14:creationId xmlns:p14="http://schemas.microsoft.com/office/powerpoint/2010/main" val="19450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9" name="Straight Connector 2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1" name="Rectangle 30">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4" name="Picture 33">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7" name="Picture 36">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9" name="Straight Connector 38">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B608AD6-ABE3-9BF6-1BAB-C8911EB9BD41}"/>
              </a:ext>
            </a:extLst>
          </p:cNvPr>
          <p:cNvSpPr txBox="1"/>
          <p:nvPr/>
        </p:nvSpPr>
        <p:spPr>
          <a:xfrm>
            <a:off x="889821" y="994355"/>
            <a:ext cx="5909185" cy="48692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defTabSz="457200">
              <a:lnSpc>
                <a:spcPct val="90000"/>
              </a:lnSpc>
              <a:spcBef>
                <a:spcPct val="20000"/>
              </a:spcBef>
              <a:spcAft>
                <a:spcPts val="600"/>
              </a:spcAft>
              <a:buClr>
                <a:schemeClr val="accent1"/>
              </a:buClr>
              <a:buSzPct val="115000"/>
              <a:buFont typeface="Arial"/>
              <a:buChar char="•"/>
            </a:pPr>
            <a:r>
              <a:rPr lang="en-US" sz="1500" dirty="0">
                <a:solidFill>
                  <a:schemeClr val="tx1">
                    <a:lumMod val="85000"/>
                    <a:lumOff val="15000"/>
                  </a:schemeClr>
                </a:solidFill>
              </a:rPr>
              <a:t>  For common flows (the ones which can usually be considered as incompressible or isothermal), the kinematic viscosity is everywhere uniform over all the flow field and constant in time, so there is no choice on the viscosity parameter, which becomes naturally the kinematic viscosity of the fluid being considered. On the other hand, the reference length is always an arbitrary parameter, so particular attention should be put when comparing flows around different obstacles or in channels of different shapes: the global Reynolds numbers should be referred to the same reference length. This is actually the reason for which most precise sources for air foil and channel flow data specify the reference length at a prefix to the Reynolds number. The reference length can vary depending on the analysis to be performed: for a body with circle sections such as circular cylinders or spheres, one usually chooses the diameter; for an air foil, a generic non-circular cylinder or a bluff body or a revolution body like a fuselage or a submarine, it is usually the profile chord or the profile thickness, or some other given widths that are in fact stable design inputs; for flow channels usually, the hydraulic diameter about which the fluid is flowing.</a:t>
            </a:r>
            <a:endParaRPr lang="en-US" dirty="0">
              <a:solidFill>
                <a:schemeClr val="tx1">
                  <a:lumMod val="85000"/>
                  <a:lumOff val="15000"/>
                </a:schemeClr>
              </a:solidFill>
            </a:endParaRPr>
          </a:p>
          <a:p>
            <a:pPr algn="just" defTabSz="457200">
              <a:lnSpc>
                <a:spcPct val="90000"/>
              </a:lnSpc>
              <a:spcBef>
                <a:spcPct val="20000"/>
              </a:spcBef>
              <a:spcAft>
                <a:spcPts val="600"/>
              </a:spcAft>
              <a:buClr>
                <a:schemeClr val="accent1"/>
              </a:buClr>
              <a:buSzPct val="115000"/>
              <a:buFont typeface="Arial"/>
              <a:buChar char="•"/>
            </a:pPr>
            <a:r>
              <a:rPr lang="en-US" sz="1500" dirty="0">
                <a:solidFill>
                  <a:schemeClr val="tx1">
                    <a:lumMod val="85000"/>
                    <a:lumOff val="15000"/>
                  </a:schemeClr>
                </a:solidFill>
              </a:rPr>
              <a:t> When a single vortex is shed, an asymmetrical flow pattern forms around the body and changes the pressure distribution. This means that the alternate shedding of vortices can create periodical lateral (sideways) forces on the body in question, causing it to vibrate. If the vortex shedding frequency is similar to the natural frequency of a body or structure, it causes resonance.</a:t>
            </a:r>
          </a:p>
        </p:txBody>
      </p:sp>
      <p:pic>
        <p:nvPicPr>
          <p:cNvPr id="3" name="Picture 3" descr="A snow covered ground with a line of holes&#10;&#10;Description automatically generated">
            <a:extLst>
              <a:ext uri="{FF2B5EF4-FFF2-40B4-BE49-F238E27FC236}">
                <a16:creationId xmlns:a16="http://schemas.microsoft.com/office/drawing/2014/main" id="{44513691-0E60-F76E-07CF-7B8609BA7DBF}"/>
              </a:ext>
            </a:extLst>
          </p:cNvPr>
          <p:cNvPicPr>
            <a:picLocks noChangeAspect="1"/>
          </p:cNvPicPr>
          <p:nvPr/>
        </p:nvPicPr>
        <p:blipFill rotWithShape="1">
          <a:blip r:embed="rId5"/>
          <a:srcRect r="30849"/>
          <a:stretch/>
        </p:blipFill>
        <p:spPr>
          <a:xfrm>
            <a:off x="7188474" y="1227937"/>
            <a:ext cx="4277305" cy="3824477"/>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62287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150071-93BE-D168-9EBE-74F4AC804ECB}"/>
              </a:ext>
            </a:extLst>
          </p:cNvPr>
          <p:cNvSpPr txBox="1"/>
          <p:nvPr/>
        </p:nvSpPr>
        <p:spPr>
          <a:xfrm>
            <a:off x="792726" y="792725"/>
            <a:ext cx="754625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A1931"/>
                </a:solidFill>
                <a:ea typeface="+mn-lt"/>
                <a:cs typeface="+mn-lt"/>
              </a:rPr>
              <a:t>Physics behind Vortex formation:</a:t>
            </a:r>
            <a:endParaRPr lang="en-US" b="1" dirty="0"/>
          </a:p>
          <a:p>
            <a:endParaRPr lang="en-US" b="1" dirty="0">
              <a:solidFill>
                <a:srgbClr val="0A1931"/>
              </a:solidFill>
              <a:ea typeface="+mn-lt"/>
              <a:cs typeface="+mn-lt"/>
            </a:endParaRPr>
          </a:p>
          <a:p>
            <a:endParaRPr lang="en-US" b="1" dirty="0">
              <a:solidFill>
                <a:srgbClr val="0A1931"/>
              </a:solidFill>
              <a:ea typeface="+mn-lt"/>
              <a:cs typeface="+mn-lt"/>
            </a:endParaRPr>
          </a:p>
          <a:p>
            <a:r>
              <a:rPr lang="en-US" dirty="0">
                <a:solidFill>
                  <a:srgbClr val="0A1931"/>
                </a:solidFill>
                <a:ea typeface="+mn-lt"/>
                <a:cs typeface="+mn-lt"/>
              </a:rPr>
              <a:t>                           As a Fluid particle flows towards the leading edge of a cylinder, the pressure on the particle rises from the free stream pressure to stagnation pressure. The high fluid pressure near the leading edge impels flow about the cylinder as a boundary layer develops about both sides. The high pressure is not sufficient to force the flow about the back of the cylinder at high Reynolds number. Near the widest section of the cylinder, the boundary layer separates from each side of the cylinder surface and form 2 shear layers. Since the innermost portion of the shear layers, which is in contact with the cylinder, moves much more slowly than the outermost portions of the shear layers which is in contact with the free flow, the shear layers roll near the wake.    </a:t>
            </a:r>
            <a:endParaRPr lang="en-US" dirty="0"/>
          </a:p>
          <a:p>
            <a:endParaRPr lang="en-US" dirty="0">
              <a:solidFill>
                <a:srgbClr val="0A1931"/>
              </a:solidFill>
              <a:ea typeface="+mn-lt"/>
              <a:cs typeface="+mn-lt"/>
            </a:endParaRPr>
          </a:p>
          <a:p>
            <a:r>
              <a:rPr lang="en-US" dirty="0">
                <a:solidFill>
                  <a:srgbClr val="0A1931"/>
                </a:solidFill>
                <a:ea typeface="+mn-lt"/>
                <a:cs typeface="+mn-lt"/>
              </a:rPr>
              <a:t>Understanding the physics behind vortex shedding is quite important from an engineering point of view. For example, if the bluff structure is not mounted rigidly and the frequency of vortex shedding matches the resonance frequency of the structure, then the structure can begin to resonate and starts vibrating. These vibrations can cause severe damage to the structure.</a:t>
            </a:r>
            <a:endParaRPr lang="en-US" dirty="0"/>
          </a:p>
          <a:p>
            <a:endParaRPr lang="en-US">
              <a:ea typeface="+mn-lt"/>
              <a:cs typeface="+mn-lt"/>
            </a:endParaRPr>
          </a:p>
        </p:txBody>
      </p:sp>
    </p:spTree>
    <p:extLst>
      <p:ext uri="{BB962C8B-B14F-4D97-AF65-F5344CB8AC3E}">
        <p14:creationId xmlns:p14="http://schemas.microsoft.com/office/powerpoint/2010/main" val="88012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ainbow coloured bubble">
            <a:extLst>
              <a:ext uri="{FF2B5EF4-FFF2-40B4-BE49-F238E27FC236}">
                <a16:creationId xmlns:a16="http://schemas.microsoft.com/office/drawing/2014/main" id="{AA1AB00D-944A-A52D-F0A2-12AF5F4B0E0B}"/>
              </a:ext>
            </a:extLst>
          </p:cNvPr>
          <p:cNvPicPr>
            <a:picLocks noChangeAspect="1"/>
          </p:cNvPicPr>
          <p:nvPr/>
        </p:nvPicPr>
        <p:blipFill rotWithShape="1">
          <a:blip r:embed="rId4">
            <a:alphaModFix amt="35000"/>
          </a:blip>
          <a:srcRect t="13320" r="-2" b="17030"/>
          <a:stretch/>
        </p:blipFill>
        <p:spPr>
          <a:xfrm>
            <a:off x="20" y="10"/>
            <a:ext cx="12191980" cy="6857990"/>
          </a:xfrm>
          <a:prstGeom prst="rect">
            <a:avLst/>
          </a:prstGeom>
        </p:spPr>
      </p:pic>
      <p:cxnSp>
        <p:nvCxnSpPr>
          <p:cNvPr id="18" name="Straight Connector 17">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EE68BA7-0B08-6B58-7D5D-7C1D08752D2E}"/>
              </a:ext>
            </a:extLst>
          </p:cNvPr>
          <p:cNvSpPr txBox="1"/>
          <p:nvPr/>
        </p:nvSpPr>
        <p:spPr>
          <a:xfrm>
            <a:off x="1061885" y="406126"/>
            <a:ext cx="9601196" cy="33189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accent1"/>
              </a:buClr>
              <a:buSzPct val="115000"/>
              <a:buFont typeface="Arial"/>
              <a:buChar char="•"/>
            </a:pPr>
            <a:r>
              <a:rPr lang="en-US">
                <a:solidFill>
                  <a:srgbClr val="FFFFFF"/>
                </a:solidFill>
              </a:rPr>
              <a:t>   The boundary layer separates from the surface forms a free shear layer and is highly unstable.  This shear layer will eventually roll into a discrete vortex and detach from the surface (a phenomenon called vortex shedding).  Another type of flow instability emerges as the shear layer vortices shed from both the top and bottom surfaces interact with one another.   They shed alternatively from the cylinder and generates a regular vortex pattern (the Karaman vortex street) in the wake. The vortex shedding occurs at a discrete frequency and is a function of the Reynolds number.  The dimensionless frequency of the vortex shedding, the shedding Strouhal number, St = f D/V, is approximately equal to 0.21 when the Reynolds number is greater than 1,000.</a:t>
            </a:r>
          </a:p>
        </p:txBody>
      </p:sp>
      <p:pic>
        <p:nvPicPr>
          <p:cNvPr id="3" name="Picture 4" descr="A diagram of a pressure&#10;&#10;Description automatically generated">
            <a:extLst>
              <a:ext uri="{FF2B5EF4-FFF2-40B4-BE49-F238E27FC236}">
                <a16:creationId xmlns:a16="http://schemas.microsoft.com/office/drawing/2014/main" id="{4102CB4F-33D6-44E3-1030-5D2068155DB1}"/>
              </a:ext>
            </a:extLst>
          </p:cNvPr>
          <p:cNvPicPr>
            <a:picLocks noChangeAspect="1"/>
          </p:cNvPicPr>
          <p:nvPr/>
        </p:nvPicPr>
        <p:blipFill>
          <a:blip r:embed="rId5"/>
          <a:stretch>
            <a:fillRect/>
          </a:stretch>
        </p:blipFill>
        <p:spPr>
          <a:xfrm>
            <a:off x="2721078" y="2887311"/>
            <a:ext cx="6024715" cy="3725797"/>
          </a:xfrm>
          <a:prstGeom prst="rect">
            <a:avLst/>
          </a:prstGeom>
        </p:spPr>
      </p:pic>
    </p:spTree>
    <p:extLst>
      <p:ext uri="{BB962C8B-B14F-4D97-AF65-F5344CB8AC3E}">
        <p14:creationId xmlns:p14="http://schemas.microsoft.com/office/powerpoint/2010/main" val="374720291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4" name="Straight Connector 23">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82D8DF-9DD8-44ED-E834-FADEEFCD1901}"/>
              </a:ext>
            </a:extLst>
          </p:cNvPr>
          <p:cNvSpPr txBox="1"/>
          <p:nvPr/>
        </p:nvSpPr>
        <p:spPr>
          <a:xfrm>
            <a:off x="1295401" y="2493774"/>
            <a:ext cx="3660057" cy="33820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spcBef>
                <a:spcPct val="20000"/>
              </a:spcBef>
              <a:spcAft>
                <a:spcPts val="600"/>
              </a:spcAft>
              <a:buClr>
                <a:schemeClr val="accent1"/>
              </a:buClr>
              <a:buSzPct val="115000"/>
              <a:buFont typeface="Arial"/>
              <a:buChar char="•"/>
            </a:pPr>
            <a:r>
              <a:rPr lang="en-US" sz="1600" b="1" dirty="0">
                <a:solidFill>
                  <a:schemeClr val="tx1">
                    <a:lumMod val="85000"/>
                    <a:lumOff val="15000"/>
                  </a:schemeClr>
                </a:solidFill>
              </a:rPr>
              <a:t>Wake</a:t>
            </a:r>
            <a:endParaRPr lang="en-US" sz="1600" dirty="0">
              <a:solidFill>
                <a:schemeClr val="tx1">
                  <a:lumMod val="85000"/>
                  <a:lumOff val="15000"/>
                </a:schemeClr>
              </a:solidFill>
            </a:endParaRPr>
          </a:p>
          <a:p>
            <a:pPr algn="ctr" defTabSz="457200">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     Wake is the region of recirculating flow immediately behind a moving or stationary blunt body, caused by viscosity, which may be accompanied by flow separation and turbulence. It is basically the region of disturbed flow downstream of a solid body moving through a fluid.  </a:t>
            </a:r>
          </a:p>
          <a:p>
            <a:pPr algn="ctr" defTabSz="457200">
              <a:spcBef>
                <a:spcPct val="20000"/>
              </a:spcBef>
              <a:spcAft>
                <a:spcPts val="600"/>
              </a:spcAft>
              <a:buClr>
                <a:schemeClr val="accent1"/>
              </a:buClr>
              <a:buSzPct val="115000"/>
              <a:buFont typeface="Arial"/>
              <a:buChar char="•"/>
            </a:pPr>
            <a:endParaRPr lang="en-US" sz="1600">
              <a:solidFill>
                <a:schemeClr val="tx1">
                  <a:lumMod val="85000"/>
                  <a:lumOff val="15000"/>
                </a:schemeClr>
              </a:solidFill>
            </a:endParaRPr>
          </a:p>
        </p:txBody>
      </p:sp>
      <p:pic>
        <p:nvPicPr>
          <p:cNvPr id="3" name="Picture 3" descr="A close-up of a silver surface&#10;&#10;Description automatically generated">
            <a:extLst>
              <a:ext uri="{FF2B5EF4-FFF2-40B4-BE49-F238E27FC236}">
                <a16:creationId xmlns:a16="http://schemas.microsoft.com/office/drawing/2014/main" id="{AEF45862-D2EE-C366-16A1-6777402566D8}"/>
              </a:ext>
            </a:extLst>
          </p:cNvPr>
          <p:cNvPicPr>
            <a:picLocks noChangeAspect="1"/>
          </p:cNvPicPr>
          <p:nvPr/>
        </p:nvPicPr>
        <p:blipFill rotWithShape="1">
          <a:blip r:embed="rId5"/>
          <a:srcRect l="2885" r="34247"/>
          <a:stretch/>
        </p:blipFill>
        <p:spPr>
          <a:xfrm>
            <a:off x="5566152" y="760905"/>
            <a:ext cx="5469466" cy="4893735"/>
          </a:xfrm>
          <a:prstGeom prst="rect">
            <a:avLst/>
          </a:prstGeom>
          <a:ln w="57150" cmpd="thickThin">
            <a:solidFill>
              <a:schemeClr val="tx1">
                <a:lumMod val="50000"/>
                <a:lumOff val="50000"/>
              </a:schemeClr>
            </a:solidFill>
            <a:miter lim="800000"/>
          </a:ln>
        </p:spPr>
      </p:pic>
      <p:sp>
        <p:nvSpPr>
          <p:cNvPr id="4" name="TextBox 3">
            <a:extLst>
              <a:ext uri="{FF2B5EF4-FFF2-40B4-BE49-F238E27FC236}">
                <a16:creationId xmlns:a16="http://schemas.microsoft.com/office/drawing/2014/main" id="{A6C65DF6-38E2-C1C2-D526-2CE00877FFBE}"/>
              </a:ext>
            </a:extLst>
          </p:cNvPr>
          <p:cNvSpPr txBox="1"/>
          <p:nvPr/>
        </p:nvSpPr>
        <p:spPr>
          <a:xfrm>
            <a:off x="6950177" y="5770306"/>
            <a:ext cx="36870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Wake pattern created by small boat</a:t>
            </a:r>
          </a:p>
          <a:p>
            <a:endParaRPr lang="en-US" dirty="0"/>
          </a:p>
        </p:txBody>
      </p:sp>
    </p:spTree>
    <p:extLst>
      <p:ext uri="{BB962C8B-B14F-4D97-AF65-F5344CB8AC3E}">
        <p14:creationId xmlns:p14="http://schemas.microsoft.com/office/powerpoint/2010/main" val="81851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A60B3-EA7E-82A6-27B0-70973E8B47D0}"/>
              </a:ext>
            </a:extLst>
          </p:cNvPr>
          <p:cNvSpPr txBox="1"/>
          <p:nvPr/>
        </p:nvSpPr>
        <p:spPr>
          <a:xfrm>
            <a:off x="732234" y="750093"/>
            <a:ext cx="1067990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A1931"/>
                </a:solidFill>
                <a:ea typeface="+mn-lt"/>
                <a:cs typeface="+mn-lt"/>
              </a:rPr>
              <a:t>Reynold’s Number</a:t>
            </a:r>
            <a:endParaRPr lang="en-US"/>
          </a:p>
          <a:p>
            <a:r>
              <a:rPr lang="en-US" dirty="0">
                <a:solidFill>
                  <a:srgbClr val="0A1931"/>
                </a:solidFill>
                <a:ea typeface="+mn-lt"/>
                <a:cs typeface="+mn-lt"/>
              </a:rPr>
              <a:t>            Reynold’s number is a dimensionless quantity that is used to determine the type of flow pattern as laminar or turbulent while flowing through a pipe. Reynolds number is defined by the </a:t>
            </a:r>
            <a:r>
              <a:rPr lang="en-US" b="1" dirty="0">
                <a:solidFill>
                  <a:srgbClr val="0A1931"/>
                </a:solidFill>
                <a:ea typeface="+mn-lt"/>
                <a:cs typeface="+mn-lt"/>
              </a:rPr>
              <a:t>ratio of inertial forces to that of viscous forces</a:t>
            </a:r>
            <a:r>
              <a:rPr lang="en-US" dirty="0">
                <a:solidFill>
                  <a:srgbClr val="0A1931"/>
                </a:solidFill>
                <a:ea typeface="+mn-lt"/>
                <a:cs typeface="+mn-lt"/>
              </a:rPr>
              <a:t>.</a:t>
            </a:r>
            <a:endParaRPr lang="en-US" dirty="0"/>
          </a:p>
          <a:p>
            <a:endParaRPr lang="en-US" dirty="0">
              <a:solidFill>
                <a:srgbClr val="0A1931"/>
              </a:solidFill>
              <a:ea typeface="+mn-lt"/>
              <a:cs typeface="+mn-lt"/>
            </a:endParaRPr>
          </a:p>
          <a:p>
            <a:endParaRPr lang="en-US" dirty="0">
              <a:solidFill>
                <a:srgbClr val="0A1931"/>
              </a:solidFill>
              <a:ea typeface="+mn-lt"/>
              <a:cs typeface="+mn-lt"/>
            </a:endParaRPr>
          </a:p>
          <a:p>
            <a:endParaRPr lang="en-US" dirty="0">
              <a:solidFill>
                <a:srgbClr val="0A1931"/>
              </a:solidFill>
              <a:ea typeface="+mn-lt"/>
              <a:cs typeface="+mn-lt"/>
            </a:endParaRPr>
          </a:p>
          <a:p>
            <a:endParaRPr lang="en-US" dirty="0">
              <a:solidFill>
                <a:srgbClr val="0A1931"/>
              </a:solidFill>
              <a:ea typeface="+mn-lt"/>
              <a:cs typeface="+mn-lt"/>
            </a:endParaRPr>
          </a:p>
          <a:p>
            <a:r>
              <a:rPr lang="en-US" b="1" dirty="0">
                <a:solidFill>
                  <a:srgbClr val="0A1931"/>
                </a:solidFill>
                <a:ea typeface="+mn-lt"/>
                <a:cs typeface="+mn-lt"/>
              </a:rPr>
              <a:t> </a:t>
            </a:r>
            <a:r>
              <a:rPr lang="en-US" dirty="0">
                <a:solidFill>
                  <a:srgbClr val="0A1931"/>
                </a:solidFill>
                <a:ea typeface="+mn-lt"/>
                <a:cs typeface="+mn-lt"/>
              </a:rPr>
              <a:t> The formula is given by,</a:t>
            </a:r>
            <a:endParaRPr lang="en-US" dirty="0"/>
          </a:p>
          <a:p>
            <a:endParaRPr lang="en-US" dirty="0">
              <a:solidFill>
                <a:srgbClr val="0A1931"/>
              </a:solidFill>
              <a:ea typeface="+mn-lt"/>
              <a:cs typeface="+mn-lt"/>
            </a:endParaRPr>
          </a:p>
          <a:p>
            <a:r>
              <a:rPr lang="en-US" dirty="0">
                <a:solidFill>
                  <a:srgbClr val="0A1931"/>
                </a:solidFill>
                <a:ea typeface="+mn-lt"/>
                <a:cs typeface="+mn-lt"/>
              </a:rPr>
              <a:t>                                             </a:t>
            </a:r>
            <a:endParaRPr lang="en-US" dirty="0"/>
          </a:p>
          <a:p>
            <a:r>
              <a:rPr lang="en-US" dirty="0">
                <a:solidFill>
                  <a:srgbClr val="0A1931"/>
                </a:solidFill>
                <a:ea typeface="+mn-lt"/>
                <a:cs typeface="+mn-lt"/>
              </a:rPr>
              <a:t>  Where,</a:t>
            </a:r>
            <a:endParaRPr lang="en-US" dirty="0"/>
          </a:p>
          <a:p>
            <a:r>
              <a:rPr lang="en-US" dirty="0">
                <a:solidFill>
                  <a:srgbClr val="0A1931"/>
                </a:solidFill>
                <a:ea typeface="+mn-lt"/>
                <a:cs typeface="+mn-lt"/>
              </a:rPr>
              <a:t>ρ = Density of fluid Kg/m</a:t>
            </a:r>
            <a:r>
              <a:rPr lang="en-US" sz="800" baseline="30000" dirty="0">
                <a:solidFill>
                  <a:srgbClr val="0A1931"/>
                </a:solidFill>
                <a:ea typeface="+mn-lt"/>
                <a:cs typeface="+mn-lt"/>
              </a:rPr>
              <a:t>3</a:t>
            </a:r>
            <a:endParaRPr lang="en-US" dirty="0"/>
          </a:p>
          <a:p>
            <a:r>
              <a:rPr lang="en-US" dirty="0">
                <a:solidFill>
                  <a:srgbClr val="0A1931"/>
                </a:solidFill>
                <a:ea typeface="+mn-lt"/>
                <a:cs typeface="+mn-lt"/>
              </a:rPr>
              <a:t>D = Diameter of Cylinder m</a:t>
            </a:r>
            <a:endParaRPr lang="en-US" dirty="0"/>
          </a:p>
          <a:p>
            <a:r>
              <a:rPr lang="en-US" dirty="0">
                <a:solidFill>
                  <a:srgbClr val="0A1931"/>
                </a:solidFill>
                <a:ea typeface="+mn-lt"/>
                <a:cs typeface="+mn-lt"/>
              </a:rPr>
              <a:t>v = Velocity of Fluid m/s</a:t>
            </a:r>
            <a:endParaRPr lang="en-US" dirty="0"/>
          </a:p>
          <a:p>
            <a:r>
              <a:rPr lang="en-US" dirty="0">
                <a:solidFill>
                  <a:srgbClr val="0A1931"/>
                </a:solidFill>
                <a:ea typeface="+mn-lt"/>
                <a:cs typeface="+mn-lt"/>
              </a:rPr>
              <a:t>µ= Kinematic Viscosity of Fluid m</a:t>
            </a:r>
            <a:r>
              <a:rPr lang="en-US" sz="800" baseline="30000" dirty="0">
                <a:solidFill>
                  <a:srgbClr val="0A1931"/>
                </a:solidFill>
                <a:ea typeface="+mn-lt"/>
                <a:cs typeface="+mn-lt"/>
              </a:rPr>
              <a:t>2</a:t>
            </a:r>
            <a:r>
              <a:rPr lang="en-US" dirty="0">
                <a:solidFill>
                  <a:srgbClr val="0A1931"/>
                </a:solidFill>
                <a:ea typeface="+mn-lt"/>
                <a:cs typeface="+mn-lt"/>
              </a:rPr>
              <a:t>/s</a:t>
            </a:r>
            <a:endParaRPr lang="en-US" dirty="0"/>
          </a:p>
          <a:p>
            <a:pPr algn="l"/>
            <a:endParaRPr lang="en-US" dirty="0"/>
          </a:p>
        </p:txBody>
      </p:sp>
      <p:pic>
        <p:nvPicPr>
          <p:cNvPr id="4" name="Picture 4" descr="A diagram of a number and a number&#10;&#10;Description automatically generated">
            <a:extLst>
              <a:ext uri="{FF2B5EF4-FFF2-40B4-BE49-F238E27FC236}">
                <a16:creationId xmlns:a16="http://schemas.microsoft.com/office/drawing/2014/main" id="{DB2466CC-0B7D-9A1D-19B3-AC6093027D03}"/>
              </a:ext>
            </a:extLst>
          </p:cNvPr>
          <p:cNvPicPr>
            <a:picLocks noChangeAspect="1"/>
          </p:cNvPicPr>
          <p:nvPr/>
        </p:nvPicPr>
        <p:blipFill>
          <a:blip r:embed="rId2"/>
          <a:stretch>
            <a:fillRect/>
          </a:stretch>
        </p:blipFill>
        <p:spPr>
          <a:xfrm>
            <a:off x="5830530" y="2903497"/>
            <a:ext cx="5361038" cy="2968294"/>
          </a:xfrm>
          <a:prstGeom prst="rect">
            <a:avLst/>
          </a:prstGeom>
        </p:spPr>
      </p:pic>
      <p:pic>
        <p:nvPicPr>
          <p:cNvPr id="5" name="Picture 5">
            <a:extLst>
              <a:ext uri="{FF2B5EF4-FFF2-40B4-BE49-F238E27FC236}">
                <a16:creationId xmlns:a16="http://schemas.microsoft.com/office/drawing/2014/main" id="{FEA26848-506C-79D1-C671-285D4198FD83}"/>
              </a:ext>
            </a:extLst>
          </p:cNvPr>
          <p:cNvPicPr>
            <a:picLocks noChangeAspect="1"/>
          </p:cNvPicPr>
          <p:nvPr/>
        </p:nvPicPr>
        <p:blipFill>
          <a:blip r:embed="rId3"/>
          <a:stretch>
            <a:fillRect/>
          </a:stretch>
        </p:blipFill>
        <p:spPr>
          <a:xfrm>
            <a:off x="3160457" y="3226517"/>
            <a:ext cx="1188474" cy="613901"/>
          </a:xfrm>
          <a:prstGeom prst="rect">
            <a:avLst/>
          </a:prstGeom>
        </p:spPr>
      </p:pic>
      <p:pic>
        <p:nvPicPr>
          <p:cNvPr id="6" name="Picture 6" descr="A black text on a white background&#10;&#10;Description automatically generated">
            <a:extLst>
              <a:ext uri="{FF2B5EF4-FFF2-40B4-BE49-F238E27FC236}">
                <a16:creationId xmlns:a16="http://schemas.microsoft.com/office/drawing/2014/main" id="{48E9BBB3-FA65-CCFF-4D23-747262F991D8}"/>
              </a:ext>
            </a:extLst>
          </p:cNvPr>
          <p:cNvPicPr>
            <a:picLocks noChangeAspect="1"/>
          </p:cNvPicPr>
          <p:nvPr/>
        </p:nvPicPr>
        <p:blipFill>
          <a:blip r:embed="rId4"/>
          <a:stretch>
            <a:fillRect/>
          </a:stretch>
        </p:blipFill>
        <p:spPr>
          <a:xfrm>
            <a:off x="2168013" y="2049803"/>
            <a:ext cx="2743200" cy="595299"/>
          </a:xfrm>
          <a:prstGeom prst="rect">
            <a:avLst/>
          </a:prstGeom>
        </p:spPr>
      </p:pic>
    </p:spTree>
    <p:extLst>
      <p:ext uri="{BB962C8B-B14F-4D97-AF65-F5344CB8AC3E}">
        <p14:creationId xmlns:p14="http://schemas.microsoft.com/office/powerpoint/2010/main" val="26000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EF76F-2428-7590-6BBC-5636D42DEF85}"/>
              </a:ext>
            </a:extLst>
          </p:cNvPr>
          <p:cNvSpPr txBox="1"/>
          <p:nvPr/>
        </p:nvSpPr>
        <p:spPr>
          <a:xfrm>
            <a:off x="676159" y="589167"/>
            <a:ext cx="10735980"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A1931"/>
                </a:solidFill>
                <a:ea typeface="+mn-lt"/>
                <a:cs typeface="+mn-lt"/>
              </a:rPr>
              <a:t>Drag Co-efficient</a:t>
            </a:r>
            <a:endParaRPr lang="en-US" dirty="0"/>
          </a:p>
          <a:p>
            <a:r>
              <a:rPr lang="en-US" dirty="0">
                <a:solidFill>
                  <a:srgbClr val="0A1931"/>
                </a:solidFill>
                <a:ea typeface="+mn-lt"/>
                <a:cs typeface="+mn-lt"/>
              </a:rPr>
              <a:t>           Drag coefficient is a dimensionless quantity that is used to quantify the drag or resistance of an object in a fluid environment, such as air or water. A lower drag coefficient indicates the object will have less aerodynamic or hydrodynamic drag. The drag coefficient is always associated with a particular surface area.</a:t>
            </a:r>
            <a:endParaRPr lang="en-US" dirty="0"/>
          </a:p>
          <a:p>
            <a:endParaRPr lang="en-US"/>
          </a:p>
          <a:p>
            <a:r>
              <a:rPr lang="en-US" dirty="0">
                <a:solidFill>
                  <a:srgbClr val="0A1931"/>
                </a:solidFill>
                <a:ea typeface="+mn-lt"/>
                <a:cs typeface="+mn-lt"/>
              </a:rPr>
              <a:t>Where,</a:t>
            </a:r>
            <a:endParaRPr lang="en-US" dirty="0"/>
          </a:p>
          <a:p>
            <a:r>
              <a:rPr lang="en-US" dirty="0">
                <a:solidFill>
                  <a:srgbClr val="0A1931"/>
                </a:solidFill>
                <a:ea typeface="+mn-lt"/>
                <a:cs typeface="+mn-lt"/>
              </a:rPr>
              <a:t>F</a:t>
            </a:r>
            <a:r>
              <a:rPr lang="en-US" sz="800" baseline="-25000" dirty="0">
                <a:solidFill>
                  <a:srgbClr val="0A1931"/>
                </a:solidFill>
                <a:ea typeface="+mn-lt"/>
                <a:cs typeface="+mn-lt"/>
              </a:rPr>
              <a:t>D</a:t>
            </a:r>
            <a:r>
              <a:rPr lang="en-US" dirty="0">
                <a:solidFill>
                  <a:srgbClr val="0A1931"/>
                </a:solidFill>
                <a:ea typeface="+mn-lt"/>
                <a:cs typeface="+mn-lt"/>
              </a:rPr>
              <a:t>= Drag Force</a:t>
            </a:r>
            <a:endParaRPr lang="en-US" dirty="0"/>
          </a:p>
          <a:p>
            <a:r>
              <a:rPr lang="en-US" dirty="0">
                <a:solidFill>
                  <a:srgbClr val="0A1931"/>
                </a:solidFill>
                <a:ea typeface="+mn-lt"/>
                <a:cs typeface="+mn-lt"/>
              </a:rPr>
              <a:t>ρ = Fluid Density</a:t>
            </a:r>
            <a:endParaRPr lang="en-US" dirty="0"/>
          </a:p>
          <a:p>
            <a:r>
              <a:rPr lang="en-US" dirty="0">
                <a:solidFill>
                  <a:srgbClr val="0A1931"/>
                </a:solidFill>
                <a:ea typeface="+mn-lt"/>
                <a:cs typeface="+mn-lt"/>
              </a:rPr>
              <a:t>A = Projected Area of Object with respect to which drag force is calculated</a:t>
            </a:r>
            <a:endParaRPr lang="en-US" dirty="0"/>
          </a:p>
          <a:p>
            <a:r>
              <a:rPr lang="en-US" dirty="0">
                <a:solidFill>
                  <a:srgbClr val="0A1931"/>
                </a:solidFill>
                <a:ea typeface="+mn-lt"/>
                <a:cs typeface="+mn-lt"/>
              </a:rPr>
              <a:t>v = Flow Velocity.</a:t>
            </a:r>
            <a:endParaRPr lang="en-US" dirty="0"/>
          </a:p>
          <a:p>
            <a:pPr algn="l"/>
            <a:endParaRPr lang="en-US" sz="1600" dirty="0">
              <a:solidFill>
                <a:srgbClr val="0A1931"/>
              </a:solidFill>
            </a:endParaRPr>
          </a:p>
          <a:p>
            <a:r>
              <a:rPr lang="en-US" sz="1600" b="1" dirty="0">
                <a:solidFill>
                  <a:srgbClr val="0A1931"/>
                </a:solidFill>
                <a:latin typeface="Segoe UI"/>
                <a:cs typeface="Segoe UI"/>
              </a:rPr>
              <a:t>Lift Co-efficient</a:t>
            </a:r>
            <a:endParaRPr lang="en-US" sz="1600" dirty="0">
              <a:solidFill>
                <a:srgbClr val="0A1931"/>
              </a:solidFill>
              <a:latin typeface="Segoe UI"/>
              <a:cs typeface="Segoe UI"/>
            </a:endParaRPr>
          </a:p>
          <a:p>
            <a:r>
              <a:rPr lang="en-US" sz="1600" dirty="0">
                <a:solidFill>
                  <a:srgbClr val="0A1931"/>
                </a:solidFill>
                <a:latin typeface="Segoe UI"/>
                <a:cs typeface="Segoe UI"/>
              </a:rPr>
              <a:t>             The lift coefficient (CL) is a dimensionless coefficient that relates the lift generated by a lifting body to the fluid density around the body, the fluid velocity and an associated reference area. CLCL is a function of the angle of the body to the flow, its Reynolds number and its Mach number.</a:t>
            </a:r>
          </a:p>
          <a:p>
            <a:endParaRPr lang="en-US" sz="1600" dirty="0">
              <a:solidFill>
                <a:srgbClr val="0A1931"/>
              </a:solidFill>
              <a:latin typeface="Segoe UI"/>
              <a:cs typeface="Segoe UI"/>
            </a:endParaRPr>
          </a:p>
          <a:p>
            <a:endParaRPr lang="en-US" sz="1600" dirty="0">
              <a:solidFill>
                <a:srgbClr val="0A1931"/>
              </a:solidFill>
              <a:latin typeface="Segoe UI"/>
              <a:cs typeface="Segoe UI"/>
            </a:endParaRPr>
          </a:p>
          <a:p>
            <a:r>
              <a:rPr lang="en-US" sz="1600" dirty="0">
                <a:solidFill>
                  <a:srgbClr val="0A1931"/>
                </a:solidFill>
                <a:latin typeface="Segoe UI"/>
                <a:cs typeface="Segoe UI"/>
              </a:rPr>
              <a:t>Where,</a:t>
            </a:r>
          </a:p>
          <a:p>
            <a:r>
              <a:rPr lang="en-US" sz="1600" dirty="0">
                <a:solidFill>
                  <a:srgbClr val="0A1931"/>
                </a:solidFill>
                <a:latin typeface="Segoe UI"/>
                <a:cs typeface="Segoe UI"/>
              </a:rPr>
              <a:t>FL = Lift Force</a:t>
            </a:r>
          </a:p>
          <a:p>
            <a:r>
              <a:rPr lang="en-US" sz="1600" dirty="0">
                <a:solidFill>
                  <a:srgbClr val="0A1931"/>
                </a:solidFill>
                <a:latin typeface="Segoe UI"/>
                <a:cs typeface="Segoe UI"/>
              </a:rPr>
              <a:t>ρ = Fluid Density</a:t>
            </a:r>
          </a:p>
          <a:p>
            <a:r>
              <a:rPr lang="en-US" sz="1600" dirty="0">
                <a:solidFill>
                  <a:srgbClr val="0A1931"/>
                </a:solidFill>
                <a:latin typeface="Segoe UI"/>
                <a:cs typeface="Segoe UI"/>
              </a:rPr>
              <a:t>A = Projected Area of Object with respect to which lift force is calculated</a:t>
            </a:r>
          </a:p>
          <a:p>
            <a:r>
              <a:rPr lang="en-US" sz="1600" dirty="0">
                <a:solidFill>
                  <a:srgbClr val="0A1931"/>
                </a:solidFill>
                <a:latin typeface="Segoe UI"/>
                <a:cs typeface="Segoe UI"/>
              </a:rPr>
              <a:t>v = Flow Velocity</a:t>
            </a:r>
            <a:endParaRPr lang="en-US" sz="1600"/>
          </a:p>
          <a:p>
            <a:endParaRPr lang="en-US" dirty="0"/>
          </a:p>
        </p:txBody>
      </p:sp>
      <p:pic>
        <p:nvPicPr>
          <p:cNvPr id="5" name="Picture 5" descr="A math formula with a equal sign&#10;&#10;Description automatically generated">
            <a:extLst>
              <a:ext uri="{FF2B5EF4-FFF2-40B4-BE49-F238E27FC236}">
                <a16:creationId xmlns:a16="http://schemas.microsoft.com/office/drawing/2014/main" id="{C9E55D94-3ECB-9B79-D161-D75A9F169093}"/>
              </a:ext>
            </a:extLst>
          </p:cNvPr>
          <p:cNvPicPr>
            <a:picLocks noChangeAspect="1"/>
          </p:cNvPicPr>
          <p:nvPr/>
        </p:nvPicPr>
        <p:blipFill>
          <a:blip r:embed="rId2"/>
          <a:stretch>
            <a:fillRect/>
          </a:stretch>
        </p:blipFill>
        <p:spPr>
          <a:xfrm>
            <a:off x="4652194" y="2104872"/>
            <a:ext cx="1314450" cy="657225"/>
          </a:xfrm>
          <a:prstGeom prst="rect">
            <a:avLst/>
          </a:prstGeom>
        </p:spPr>
      </p:pic>
      <p:pic>
        <p:nvPicPr>
          <p:cNvPr id="6" name="Picture 6" descr="A black text on a white background&#10;&#10;Description automatically generated">
            <a:extLst>
              <a:ext uri="{FF2B5EF4-FFF2-40B4-BE49-F238E27FC236}">
                <a16:creationId xmlns:a16="http://schemas.microsoft.com/office/drawing/2014/main" id="{1D2CC1D8-08BA-1446-A433-0825359177ED}"/>
              </a:ext>
            </a:extLst>
          </p:cNvPr>
          <p:cNvPicPr>
            <a:picLocks noChangeAspect="1"/>
          </p:cNvPicPr>
          <p:nvPr/>
        </p:nvPicPr>
        <p:blipFill>
          <a:blip r:embed="rId3"/>
          <a:stretch>
            <a:fillRect/>
          </a:stretch>
        </p:blipFill>
        <p:spPr>
          <a:xfrm>
            <a:off x="4656956" y="4629458"/>
            <a:ext cx="1304925" cy="819150"/>
          </a:xfrm>
          <a:prstGeom prst="rect">
            <a:avLst/>
          </a:prstGeom>
        </p:spPr>
      </p:pic>
    </p:spTree>
    <p:extLst>
      <p:ext uri="{BB962C8B-B14F-4D97-AF65-F5344CB8AC3E}">
        <p14:creationId xmlns:p14="http://schemas.microsoft.com/office/powerpoint/2010/main" val="378449971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Organic</vt:lpstr>
      <vt:lpstr>PowerPoint Presentation</vt:lpstr>
      <vt:lpstr>Drag and Lift Analysis on stationary circular cylinder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Mesh:</vt:lpstr>
      <vt:lpstr>PowerPoint Presentation</vt:lpstr>
      <vt:lpstr>PowerPoint Presentation</vt:lpstr>
      <vt:lpstr>Fig. : Pressure contours as obtained in Paraview</vt:lpstr>
      <vt:lpstr>PowerPoint Presentation</vt:lpstr>
      <vt:lpstr>RESULTS: </vt:lpstr>
      <vt:lpstr> </vt:lpstr>
      <vt:lpstr>PowerPoint Presentation</vt:lpstr>
      <vt:lpstr>PowerPoint Presentation</vt:lpstr>
      <vt:lpstr>Conclusion:</vt:lpstr>
      <vt:lpstr>MESHING OF WIND TURBINE:</vt:lpstr>
      <vt:lpstr>Meshing of Wind Turbine:</vt:lpstr>
      <vt:lpstr>Automation of VFD frequency</vt:lpstr>
      <vt:lpstr>Displacement Sensor(ILD 1420)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1355</cp:revision>
  <dcterms:created xsi:type="dcterms:W3CDTF">2023-07-16T07:50:09Z</dcterms:created>
  <dcterms:modified xsi:type="dcterms:W3CDTF">2023-08-03T16:22:57Z</dcterms:modified>
</cp:coreProperties>
</file>